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305" r:id="rId2"/>
    <p:sldId id="600" r:id="rId3"/>
    <p:sldId id="613" r:id="rId4"/>
    <p:sldId id="607" r:id="rId5"/>
    <p:sldId id="622" r:id="rId6"/>
    <p:sldId id="615" r:id="rId7"/>
    <p:sldId id="616" r:id="rId8"/>
    <p:sldId id="617" r:id="rId9"/>
    <p:sldId id="618" r:id="rId10"/>
    <p:sldId id="619" r:id="rId11"/>
    <p:sldId id="621" r:id="rId12"/>
    <p:sldId id="610" r:id="rId13"/>
  </p:sldIdLst>
  <p:sldSz cx="9144000" cy="5143500" type="screen16x9"/>
  <p:notesSz cx="6858000" cy="9144000"/>
  <p:defaultTextStyle>
    <a:defPPr>
      <a:defRPr lang="zh-CN"/>
    </a:defPPr>
    <a:lvl1pPr marL="0" algn="l" defTabSz="913765" rtl="0" eaLnBrk="1" latinLnBrk="0" hangingPunct="1">
      <a:defRPr sz="1745" kern="1200">
        <a:solidFill>
          <a:schemeClr val="tx1"/>
        </a:solidFill>
        <a:latin typeface="+mn-lt"/>
        <a:ea typeface="+mn-ea"/>
        <a:cs typeface="+mn-cs"/>
      </a:defRPr>
    </a:lvl1pPr>
    <a:lvl2pPr marL="457200" algn="l" defTabSz="913765" rtl="0" eaLnBrk="1" latinLnBrk="0" hangingPunct="1">
      <a:defRPr sz="1745" kern="1200">
        <a:solidFill>
          <a:schemeClr val="tx1"/>
        </a:solidFill>
        <a:latin typeface="+mn-lt"/>
        <a:ea typeface="+mn-ea"/>
        <a:cs typeface="+mn-cs"/>
      </a:defRPr>
    </a:lvl2pPr>
    <a:lvl3pPr marL="914400" algn="l" defTabSz="913765" rtl="0" eaLnBrk="1" latinLnBrk="0" hangingPunct="1">
      <a:defRPr sz="1745" kern="1200">
        <a:solidFill>
          <a:schemeClr val="tx1"/>
        </a:solidFill>
        <a:latin typeface="+mn-lt"/>
        <a:ea typeface="+mn-ea"/>
        <a:cs typeface="+mn-cs"/>
      </a:defRPr>
    </a:lvl3pPr>
    <a:lvl4pPr marL="1371600" algn="l" defTabSz="913765" rtl="0" eaLnBrk="1" latinLnBrk="0" hangingPunct="1">
      <a:defRPr sz="1745" kern="1200">
        <a:solidFill>
          <a:schemeClr val="tx1"/>
        </a:solidFill>
        <a:latin typeface="+mn-lt"/>
        <a:ea typeface="+mn-ea"/>
        <a:cs typeface="+mn-cs"/>
      </a:defRPr>
    </a:lvl4pPr>
    <a:lvl5pPr marL="1828800" algn="l" defTabSz="913765" rtl="0" eaLnBrk="1" latinLnBrk="0" hangingPunct="1">
      <a:defRPr sz="1745" kern="1200">
        <a:solidFill>
          <a:schemeClr val="tx1"/>
        </a:solidFill>
        <a:latin typeface="+mn-lt"/>
        <a:ea typeface="+mn-ea"/>
        <a:cs typeface="+mn-cs"/>
      </a:defRPr>
    </a:lvl5pPr>
    <a:lvl6pPr marL="2286000" algn="l" defTabSz="913765" rtl="0" eaLnBrk="1" latinLnBrk="0" hangingPunct="1">
      <a:defRPr sz="1745" kern="1200">
        <a:solidFill>
          <a:schemeClr val="tx1"/>
        </a:solidFill>
        <a:latin typeface="+mn-lt"/>
        <a:ea typeface="+mn-ea"/>
        <a:cs typeface="+mn-cs"/>
      </a:defRPr>
    </a:lvl6pPr>
    <a:lvl7pPr marL="2743200" algn="l" defTabSz="913765" rtl="0" eaLnBrk="1" latinLnBrk="0" hangingPunct="1">
      <a:defRPr sz="1745" kern="1200">
        <a:solidFill>
          <a:schemeClr val="tx1"/>
        </a:solidFill>
        <a:latin typeface="+mn-lt"/>
        <a:ea typeface="+mn-ea"/>
        <a:cs typeface="+mn-cs"/>
      </a:defRPr>
    </a:lvl7pPr>
    <a:lvl8pPr marL="3200400" algn="l" defTabSz="913765" rtl="0" eaLnBrk="1" latinLnBrk="0" hangingPunct="1">
      <a:defRPr sz="1745" kern="1200">
        <a:solidFill>
          <a:schemeClr val="tx1"/>
        </a:solidFill>
        <a:latin typeface="+mn-lt"/>
        <a:ea typeface="+mn-ea"/>
        <a:cs typeface="+mn-cs"/>
      </a:defRPr>
    </a:lvl8pPr>
    <a:lvl9pPr marL="3657600" algn="l" defTabSz="913765" rtl="0" eaLnBrk="1" latinLnBrk="0" hangingPunct="1">
      <a:defRPr sz="174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80" userDrawn="1">
          <p15:clr>
            <a:srgbClr val="A4A3A4"/>
          </p15:clr>
        </p15:guide>
        <p15:guide id="2" pos="1858" userDrawn="1">
          <p15:clr>
            <a:srgbClr val="A4A3A4"/>
          </p15:clr>
        </p15:guide>
        <p15:guide id="3" orient="horz" pos="2800" userDrawn="1">
          <p15:clr>
            <a:srgbClr val="A4A3A4"/>
          </p15:clr>
        </p15:guide>
        <p15:guide id="4" pos="168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E4FD"/>
    <a:srgbClr val="3597E0"/>
    <a:srgbClr val="3F4EC5"/>
    <a:srgbClr val="5C1DB4"/>
    <a:srgbClr val="E13930"/>
    <a:srgbClr val="D58374"/>
    <a:srgbClr val="D56F60"/>
    <a:srgbClr val="D55F54"/>
    <a:srgbClr val="D5715D"/>
    <a:srgbClr val="D552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51" autoAdjust="0"/>
    <p:restoredTop sz="69904" autoAdjust="0"/>
  </p:normalViewPr>
  <p:slideViewPr>
    <p:cSldViewPr>
      <p:cViewPr varScale="1">
        <p:scale>
          <a:sx n="115" d="100"/>
          <a:sy n="115" d="100"/>
        </p:scale>
        <p:origin x="1200" y="184"/>
      </p:cViewPr>
      <p:guideLst>
        <p:guide orient="horz" pos="680"/>
        <p:guide pos="1858"/>
        <p:guide orient="horz" pos="2800"/>
        <p:guide pos="1686"/>
      </p:guideLst>
    </p:cSldViewPr>
  </p:slideViewPr>
  <p:outlineViewPr>
    <p:cViewPr>
      <p:scale>
        <a:sx n="33" d="100"/>
        <a:sy n="33" d="100"/>
      </p:scale>
      <p:origin x="0" y="0"/>
    </p:cViewPr>
  </p:outlineViewPr>
  <p:notesTextViewPr>
    <p:cViewPr>
      <p:scale>
        <a:sx n="100" d="100"/>
        <a:sy n="100" d="100"/>
      </p:scale>
      <p:origin x="0" y="-1304"/>
    </p:cViewPr>
  </p:notesTextViewPr>
  <p:sorterViewPr>
    <p:cViewPr>
      <p:scale>
        <a:sx n="100" d="100"/>
        <a:sy n="100" d="100"/>
      </p:scale>
      <p:origin x="0" y="0"/>
    </p:cViewPr>
  </p:sorterViewPr>
  <p:notesViewPr>
    <p:cSldViewPr>
      <p:cViewPr varScale="1">
        <p:scale>
          <a:sx n="72" d="100"/>
          <a:sy n="72" d="100"/>
        </p:scale>
        <p:origin x="3592"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10.png>
</file>

<file path=ppt/media/image11.png>
</file>

<file path=ppt/media/image12.tiff>
</file>

<file path=ppt/media/image13.png>
</file>

<file path=ppt/media/image14.png>
</file>

<file path=ppt/media/image2.tiff>
</file>

<file path=ppt/media/image3.tiff>
</file>

<file path=ppt/media/image4.tiff>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8912B7-6C7D-E143-A0E5-E4B84661D7FA}" type="datetimeFigureOut">
              <a:rPr kumimoji="1" lang="zh-CN" altLang="en-US" smtClean="0"/>
              <a:t>2021/3/16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54ED18-723D-424E-A24A-0072A9A76B33}" type="slidenum">
              <a:rPr kumimoji="1" lang="zh-CN" altLang="en-US" smtClean="0"/>
              <a:t>‹#›</a:t>
            </a:fld>
            <a:endParaRPr kumimoji="1" lang="zh-CN" altLang="en-US"/>
          </a:p>
        </p:txBody>
      </p:sp>
    </p:spTree>
    <p:extLst>
      <p:ext uri="{BB962C8B-B14F-4D97-AF65-F5344CB8AC3E}">
        <p14:creationId xmlns:p14="http://schemas.microsoft.com/office/powerpoint/2010/main" val="554768595"/>
      </p:ext>
    </p:extLst>
  </p:cSld>
  <p:clrMap bg1="lt1" tx1="dk1" bg2="lt2" tx2="dk2" accent1="accent1" accent2="accent2" accent3="accent3" accent4="accent4" accent5="accent5" accent6="accent6" hlink="hlink" folHlink="folHlink"/>
  <p:notesStyle>
    <a:lvl1pPr marL="0" algn="l" defTabSz="1450975" rtl="0" eaLnBrk="1" latinLnBrk="0" hangingPunct="1">
      <a:defRPr sz="1905" kern="1200">
        <a:solidFill>
          <a:schemeClr val="tx1"/>
        </a:solidFill>
        <a:latin typeface="+mn-lt"/>
        <a:ea typeface="+mn-ea"/>
        <a:cs typeface="+mn-cs"/>
      </a:defRPr>
    </a:lvl1pPr>
    <a:lvl2pPr marL="725805" algn="l" defTabSz="1450975" rtl="0" eaLnBrk="1" latinLnBrk="0" hangingPunct="1">
      <a:defRPr sz="1905" kern="1200">
        <a:solidFill>
          <a:schemeClr val="tx1"/>
        </a:solidFill>
        <a:latin typeface="+mn-lt"/>
        <a:ea typeface="+mn-ea"/>
        <a:cs typeface="+mn-cs"/>
      </a:defRPr>
    </a:lvl2pPr>
    <a:lvl3pPr marL="1451610" algn="l" defTabSz="1450975" rtl="0" eaLnBrk="1" latinLnBrk="0" hangingPunct="1">
      <a:defRPr sz="1905" kern="1200">
        <a:solidFill>
          <a:schemeClr val="tx1"/>
        </a:solidFill>
        <a:latin typeface="+mn-lt"/>
        <a:ea typeface="+mn-ea"/>
        <a:cs typeface="+mn-cs"/>
      </a:defRPr>
    </a:lvl3pPr>
    <a:lvl4pPr marL="2177415" algn="l" defTabSz="1450975" rtl="0" eaLnBrk="1" latinLnBrk="0" hangingPunct="1">
      <a:defRPr sz="1905" kern="1200">
        <a:solidFill>
          <a:schemeClr val="tx1"/>
        </a:solidFill>
        <a:latin typeface="+mn-lt"/>
        <a:ea typeface="+mn-ea"/>
        <a:cs typeface="+mn-cs"/>
      </a:defRPr>
    </a:lvl4pPr>
    <a:lvl5pPr marL="2902585" algn="l" defTabSz="1450975" rtl="0" eaLnBrk="1" latinLnBrk="0" hangingPunct="1">
      <a:defRPr sz="1905" kern="1200">
        <a:solidFill>
          <a:schemeClr val="tx1"/>
        </a:solidFill>
        <a:latin typeface="+mn-lt"/>
        <a:ea typeface="+mn-ea"/>
        <a:cs typeface="+mn-cs"/>
      </a:defRPr>
    </a:lvl5pPr>
    <a:lvl6pPr marL="3628390" algn="l" defTabSz="1450975" rtl="0" eaLnBrk="1" latinLnBrk="0" hangingPunct="1">
      <a:defRPr sz="1905" kern="1200">
        <a:solidFill>
          <a:schemeClr val="tx1"/>
        </a:solidFill>
        <a:latin typeface="+mn-lt"/>
        <a:ea typeface="+mn-ea"/>
        <a:cs typeface="+mn-cs"/>
      </a:defRPr>
    </a:lvl6pPr>
    <a:lvl7pPr marL="4354195" algn="l" defTabSz="1450975" rtl="0" eaLnBrk="1" latinLnBrk="0" hangingPunct="1">
      <a:defRPr sz="1905" kern="1200">
        <a:solidFill>
          <a:schemeClr val="tx1"/>
        </a:solidFill>
        <a:latin typeface="+mn-lt"/>
        <a:ea typeface="+mn-ea"/>
        <a:cs typeface="+mn-cs"/>
      </a:defRPr>
    </a:lvl7pPr>
    <a:lvl8pPr marL="5080000" algn="l" defTabSz="1450975" rtl="0" eaLnBrk="1" latinLnBrk="0" hangingPunct="1">
      <a:defRPr sz="1905" kern="1200">
        <a:solidFill>
          <a:schemeClr val="tx1"/>
        </a:solidFill>
        <a:latin typeface="+mn-lt"/>
        <a:ea typeface="+mn-ea"/>
        <a:cs typeface="+mn-cs"/>
      </a:defRPr>
    </a:lvl8pPr>
    <a:lvl9pPr marL="5805805" algn="l" defTabSz="1450975" rtl="0" eaLnBrk="1" latinLnBrk="0" hangingPunct="1">
      <a:defRPr sz="190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yaml.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在之前介绍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核心组成的时候，我们已经简单谈到了容器网络的相关知识。容器网络实质上也是由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为应用程序所创造的虚拟环境的一部分，它能让应用从宿主机操作系统的网络环境中独立出来，形成容器自有的网络设备、</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协议栈、端口套接字、</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路由表、防火墙等等与网络相关的模块。</a:t>
            </a:r>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关于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网络的图片。在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网络中，有三个比较核心的概念，也就是：</a:t>
            </a:r>
            <a:r>
              <a:rPr lang="zh-CN" altLang="en-US" sz="1905" b="1" i="0" u="none" strike="noStrike" kern="1200" dirty="0">
                <a:solidFill>
                  <a:schemeClr val="tx1"/>
                </a:solidFill>
                <a:effectLst/>
                <a:latin typeface="+mn-lt"/>
                <a:ea typeface="+mn-ea"/>
                <a:cs typeface="+mn-cs"/>
              </a:rPr>
              <a:t>沙盒 </a:t>
            </a:r>
            <a:r>
              <a:rPr lang="en-US" altLang="zh-CN" sz="1905" b="1" i="0" u="none" strike="noStrike" kern="1200" dirty="0">
                <a:solidFill>
                  <a:schemeClr val="tx1"/>
                </a:solidFill>
                <a:effectLst/>
                <a:latin typeface="+mn-lt"/>
                <a:ea typeface="+mn-ea"/>
                <a:cs typeface="+mn-cs"/>
              </a:rPr>
              <a:t>( </a:t>
            </a:r>
            <a:r>
              <a:rPr lang="en" altLang="zh-CN" sz="1905" b="1" i="0" u="none" strike="noStrike" kern="1200" dirty="0">
                <a:solidFill>
                  <a:schemeClr val="tx1"/>
                </a:solidFill>
                <a:effectLst/>
                <a:latin typeface="+mn-lt"/>
                <a:ea typeface="+mn-ea"/>
                <a:cs typeface="+mn-cs"/>
              </a:rPr>
              <a:t>Sandbox )</a:t>
            </a:r>
            <a:r>
              <a:rPr lang="zh-CN" altLang="en" sz="1905" b="0" i="0" u="none" strike="noStrike" kern="1200" dirty="0">
                <a:solidFill>
                  <a:schemeClr val="tx1"/>
                </a:solidFill>
                <a:effectLst/>
                <a:latin typeface="+mn-lt"/>
                <a:ea typeface="+mn-ea"/>
                <a:cs typeface="+mn-cs"/>
              </a:rPr>
              <a:t>、</a:t>
            </a:r>
            <a:r>
              <a:rPr lang="zh-CN" altLang="en-US" sz="1905" b="1" i="0" u="none" strike="noStrike" kern="1200" dirty="0">
                <a:solidFill>
                  <a:schemeClr val="tx1"/>
                </a:solidFill>
                <a:effectLst/>
                <a:latin typeface="+mn-lt"/>
                <a:ea typeface="+mn-ea"/>
                <a:cs typeface="+mn-cs"/>
              </a:rPr>
              <a:t>网络 </a:t>
            </a:r>
            <a:r>
              <a:rPr lang="en-US" altLang="zh-CN" sz="1905" b="1" i="0" u="none" strike="noStrike" kern="1200" dirty="0">
                <a:solidFill>
                  <a:schemeClr val="tx1"/>
                </a:solidFill>
                <a:effectLst/>
                <a:latin typeface="+mn-lt"/>
                <a:ea typeface="+mn-ea"/>
                <a:cs typeface="+mn-cs"/>
              </a:rPr>
              <a:t>( </a:t>
            </a:r>
            <a:r>
              <a:rPr lang="en" altLang="zh-CN" sz="1905" b="1" i="0" u="none" strike="noStrike" kern="1200" dirty="0">
                <a:solidFill>
                  <a:schemeClr val="tx1"/>
                </a:solidFill>
                <a:effectLst/>
                <a:latin typeface="+mn-lt"/>
                <a:ea typeface="+mn-ea"/>
                <a:cs typeface="+mn-cs"/>
              </a:rPr>
              <a:t>Network )</a:t>
            </a:r>
            <a:r>
              <a:rPr lang="zh-CN" altLang="en" sz="1905" b="0" i="0" u="none" strike="noStrike" kern="1200" dirty="0">
                <a:solidFill>
                  <a:schemeClr val="tx1"/>
                </a:solidFill>
                <a:effectLst/>
                <a:latin typeface="+mn-lt"/>
                <a:ea typeface="+mn-ea"/>
                <a:cs typeface="+mn-cs"/>
              </a:rPr>
              <a:t>、</a:t>
            </a:r>
            <a:r>
              <a:rPr lang="zh-CN" altLang="en-US" sz="1905" b="1" i="0" u="none" strike="noStrike" kern="1200" dirty="0">
                <a:solidFill>
                  <a:schemeClr val="tx1"/>
                </a:solidFill>
                <a:effectLst/>
                <a:latin typeface="+mn-lt"/>
                <a:ea typeface="+mn-ea"/>
                <a:cs typeface="+mn-cs"/>
              </a:rPr>
              <a:t>端点 </a:t>
            </a:r>
            <a:r>
              <a:rPr lang="en-US" altLang="zh-CN" sz="1905" b="1" i="0" u="none" strike="noStrike" kern="1200" dirty="0">
                <a:solidFill>
                  <a:schemeClr val="tx1"/>
                </a:solidFill>
                <a:effectLst/>
                <a:latin typeface="+mn-lt"/>
                <a:ea typeface="+mn-ea"/>
                <a:cs typeface="+mn-cs"/>
              </a:rPr>
              <a:t>( </a:t>
            </a:r>
            <a:r>
              <a:rPr lang="en" altLang="zh-CN" sz="1905" b="1" i="0" u="none" strike="noStrike" kern="1200" dirty="0">
                <a:solidFill>
                  <a:schemeClr val="tx1"/>
                </a:solidFill>
                <a:effectLst/>
                <a:latin typeface="+mn-lt"/>
                <a:ea typeface="+mn-ea"/>
                <a:cs typeface="+mn-cs"/>
              </a:rPr>
              <a:t>Endpoint )</a:t>
            </a:r>
            <a:r>
              <a:rPr lang="zh-CN" altLang="en" sz="1905" b="0" i="0" u="none" strike="noStrike" kern="1200" dirty="0">
                <a:solidFill>
                  <a:schemeClr val="tx1"/>
                </a:solidFill>
                <a:effectLst/>
                <a:latin typeface="+mn-lt"/>
                <a:ea typeface="+mn-ea"/>
                <a:cs typeface="+mn-cs"/>
              </a:rPr>
              <a:t>。</a:t>
            </a:r>
          </a:p>
          <a:p>
            <a:r>
              <a:rPr lang="zh-CN" altLang="en-US" sz="1905" b="1" i="0" u="none" strike="noStrike" kern="1200" dirty="0">
                <a:solidFill>
                  <a:schemeClr val="tx1"/>
                </a:solidFill>
                <a:effectLst/>
                <a:latin typeface="+mn-lt"/>
                <a:ea typeface="+mn-ea"/>
                <a:cs typeface="+mn-cs"/>
              </a:rPr>
              <a:t>沙盒</a:t>
            </a:r>
            <a:r>
              <a:rPr lang="zh-CN" altLang="en-US" sz="1905" b="0" i="0" u="none" strike="noStrike" kern="1200" dirty="0">
                <a:solidFill>
                  <a:schemeClr val="tx1"/>
                </a:solidFill>
                <a:effectLst/>
                <a:latin typeface="+mn-lt"/>
                <a:ea typeface="+mn-ea"/>
                <a:cs typeface="+mn-cs"/>
              </a:rPr>
              <a:t>提供了容器的虚拟网络栈，也就是之前所提到的端口套接字、</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路由表、防火墙等的内容。其实现隔离了容器网络与宿主机网络，形成了完全独立的容器网络环境。</a:t>
            </a:r>
          </a:p>
          <a:p>
            <a:r>
              <a:rPr lang="zh-CN" altLang="en-US" sz="1905" b="1" i="0" u="none" strike="noStrike" kern="1200" dirty="0">
                <a:solidFill>
                  <a:schemeClr val="tx1"/>
                </a:solidFill>
                <a:effectLst/>
                <a:latin typeface="+mn-lt"/>
                <a:ea typeface="+mn-ea"/>
                <a:cs typeface="+mn-cs"/>
              </a:rPr>
              <a:t>网络</a:t>
            </a:r>
            <a:r>
              <a:rPr lang="zh-CN" altLang="en-US" sz="1905" b="0" i="0" u="none" strike="noStrike" kern="1200" dirty="0">
                <a:solidFill>
                  <a:schemeClr val="tx1"/>
                </a:solidFill>
                <a:effectLst/>
                <a:latin typeface="+mn-lt"/>
                <a:ea typeface="+mn-ea"/>
                <a:cs typeface="+mn-cs"/>
              </a:rPr>
              <a:t>可以理解为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内部的虚拟子网，网络内的参与者相互可见并能够进行通讯。</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的这种虚拟网络也是于宿主机网络存在隔离关系的，其目的主要是形成容器间的安全通讯环境。</a:t>
            </a:r>
          </a:p>
          <a:p>
            <a:r>
              <a:rPr lang="zh-CN" altLang="en-US" sz="1905" b="1" i="0" u="none" strike="noStrike" kern="1200" dirty="0">
                <a:solidFill>
                  <a:schemeClr val="tx1"/>
                </a:solidFill>
                <a:effectLst/>
                <a:latin typeface="+mn-lt"/>
                <a:ea typeface="+mn-ea"/>
                <a:cs typeface="+mn-cs"/>
              </a:rPr>
              <a:t>端点</a:t>
            </a:r>
            <a:r>
              <a:rPr lang="zh-CN" altLang="en-US" sz="1905" b="0" i="0" u="none" strike="noStrike" kern="1200" dirty="0">
                <a:solidFill>
                  <a:schemeClr val="tx1"/>
                </a:solidFill>
                <a:effectLst/>
                <a:latin typeface="+mn-lt"/>
                <a:ea typeface="+mn-ea"/>
                <a:cs typeface="+mn-cs"/>
              </a:rPr>
              <a:t>是位于容器或网络隔离墙之上的洞，其主要目的是形成一个可以控制的突破封闭的网络环境的出入口。当容器的端点与网络的端点形成配对后，就如同在这两者之间搭建了桥梁，便能够进行数据传输了。</a:t>
            </a:r>
          </a:p>
          <a:p>
            <a:r>
              <a:rPr lang="zh-CN" altLang="en-US" sz="1905" b="0" i="0" u="none" strike="noStrike" kern="1200" dirty="0">
                <a:solidFill>
                  <a:schemeClr val="tx1"/>
                </a:solidFill>
                <a:effectLst/>
                <a:latin typeface="+mn-lt"/>
                <a:ea typeface="+mn-ea"/>
                <a:cs typeface="+mn-cs"/>
              </a:rPr>
              <a:t>这三者形成了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网络的核心模型，也就是容器网络模型 </a:t>
            </a:r>
            <a:r>
              <a:rPr lang="en-US" altLang="zh-CN" sz="1905" b="0" i="0" u="none" strike="noStrike" kern="1200" dirty="0">
                <a:solidFill>
                  <a:schemeClr val="tx1"/>
                </a:solidFill>
                <a:effectLst/>
                <a:latin typeface="+mn-lt"/>
                <a:ea typeface="+mn-ea"/>
                <a:cs typeface="+mn-cs"/>
              </a:rPr>
              <a:t>( </a:t>
            </a:r>
            <a:r>
              <a:rPr lang="en" altLang="zh-CN" sz="1905" b="0" i="0" u="none" strike="noStrike" kern="1200" dirty="0">
                <a:solidFill>
                  <a:schemeClr val="tx1"/>
                </a:solidFill>
                <a:effectLst/>
                <a:latin typeface="+mn-lt"/>
                <a:ea typeface="+mn-ea"/>
                <a:cs typeface="+mn-cs"/>
              </a:rPr>
              <a:t>Container Network Model )</a:t>
            </a:r>
            <a:r>
              <a:rPr lang="zh-CN" altLang="en" sz="1905" b="0" i="0" u="none" strike="noStrike" kern="1200" dirty="0">
                <a:solidFill>
                  <a:schemeClr val="tx1"/>
                </a:solidFill>
                <a:effectLst/>
                <a:latin typeface="+mn-lt"/>
                <a:ea typeface="+mn-ea"/>
                <a:cs typeface="+mn-cs"/>
              </a:rPr>
              <a:t>。</a:t>
            </a:r>
          </a:p>
          <a:p>
            <a:endParaRPr kumimoji="1" lang="en-US" altLang="zh-CN"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2</a:t>
            </a:fld>
            <a:endParaRPr kumimoji="1" lang="zh-CN" altLang="en-US"/>
          </a:p>
        </p:txBody>
      </p:sp>
    </p:spTree>
    <p:extLst>
      <p:ext uri="{BB962C8B-B14F-4D97-AF65-F5344CB8AC3E}">
        <p14:creationId xmlns:p14="http://schemas.microsoft.com/office/powerpoint/2010/main" val="3383959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12</a:t>
            </a:fld>
            <a:endParaRPr kumimoji="1" lang="zh-CN" altLang="en-US"/>
          </a:p>
        </p:txBody>
      </p:sp>
    </p:spTree>
    <p:extLst>
      <p:ext uri="{BB962C8B-B14F-4D97-AF65-F5344CB8AC3E}">
        <p14:creationId xmlns:p14="http://schemas.microsoft.com/office/powerpoint/2010/main" val="847813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容器网络模型为容器引擎提供了一套标准的网络对接范式，而在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中，实现这套范式的是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所封装的 </a:t>
            </a:r>
            <a:r>
              <a:rPr lang="en" altLang="zh-CN" sz="1905" b="0" i="0" u="none" strike="noStrike" kern="1200" dirty="0" err="1">
                <a:solidFill>
                  <a:schemeClr val="tx1"/>
                </a:solidFill>
                <a:effectLst/>
                <a:latin typeface="+mn-lt"/>
                <a:ea typeface="+mn-ea"/>
                <a:cs typeface="+mn-cs"/>
              </a:rPr>
              <a:t>libnetwork</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模块。</a:t>
            </a:r>
          </a:p>
          <a:p>
            <a:r>
              <a:rPr lang="zh-CN" altLang="en-US" sz="1905" b="0" i="0" u="none" strike="noStrike" kern="1200" dirty="0">
                <a:solidFill>
                  <a:schemeClr val="tx1"/>
                </a:solidFill>
                <a:effectLst/>
                <a:latin typeface="+mn-lt"/>
                <a:ea typeface="+mn-ea"/>
                <a:cs typeface="+mn-cs"/>
              </a:rPr>
              <a:t>而对于网络的具体实现，在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的发展过程中也逐渐抽象，形成了统一的抽象定义。进而通过这些抽象定义，便可以对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网络的实现方式进行不同的变化。</a:t>
            </a:r>
            <a:endParaRPr lang="en-US" altLang="zh-CN" sz="1905" b="0" i="0" u="none" strike="noStrike" kern="1200" dirty="0">
              <a:solidFill>
                <a:schemeClr val="tx1"/>
              </a:solidFill>
              <a:effectLst/>
              <a:latin typeface="+mn-lt"/>
              <a:ea typeface="+mn-ea"/>
              <a:cs typeface="+mn-cs"/>
            </a:endParaRPr>
          </a:p>
          <a:p>
            <a:endParaRPr lang="zh-CN" altLang="en-US"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目前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官方为我们提供了五种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网络驱动，分别是：</a:t>
            </a:r>
            <a:r>
              <a:rPr lang="en" altLang="zh-CN" sz="1905" b="1" i="0" u="none" strike="noStrike" kern="1200" dirty="0">
                <a:solidFill>
                  <a:schemeClr val="tx1"/>
                </a:solidFill>
                <a:effectLst/>
                <a:latin typeface="+mn-lt"/>
                <a:ea typeface="+mn-ea"/>
                <a:cs typeface="+mn-cs"/>
              </a:rPr>
              <a:t>Bridge Driver</a:t>
            </a:r>
            <a:r>
              <a:rPr lang="zh-CN" altLang="en" sz="1905" b="0" i="0" u="none" strike="noStrike" kern="1200" dirty="0">
                <a:solidFill>
                  <a:schemeClr val="tx1"/>
                </a:solidFill>
                <a:effectLst/>
                <a:latin typeface="+mn-lt"/>
                <a:ea typeface="+mn-ea"/>
                <a:cs typeface="+mn-cs"/>
              </a:rPr>
              <a:t>、</a:t>
            </a:r>
            <a:r>
              <a:rPr lang="en" altLang="zh-CN" sz="1905" b="1" i="0" u="none" strike="noStrike" kern="1200" dirty="0">
                <a:solidFill>
                  <a:schemeClr val="tx1"/>
                </a:solidFill>
                <a:effectLst/>
                <a:latin typeface="+mn-lt"/>
                <a:ea typeface="+mn-ea"/>
                <a:cs typeface="+mn-cs"/>
              </a:rPr>
              <a:t>Host Driver</a:t>
            </a:r>
            <a:r>
              <a:rPr lang="zh-CN" altLang="en" sz="1905" b="0" i="0" u="none" strike="noStrike" kern="1200" dirty="0">
                <a:solidFill>
                  <a:schemeClr val="tx1"/>
                </a:solidFill>
                <a:effectLst/>
                <a:latin typeface="+mn-lt"/>
                <a:ea typeface="+mn-ea"/>
                <a:cs typeface="+mn-cs"/>
              </a:rPr>
              <a:t>、</a:t>
            </a:r>
            <a:r>
              <a:rPr lang="en" altLang="zh-CN" sz="1905" b="1" i="0" u="none" strike="noStrike" kern="1200" dirty="0">
                <a:solidFill>
                  <a:schemeClr val="tx1"/>
                </a:solidFill>
                <a:effectLst/>
                <a:latin typeface="+mn-lt"/>
                <a:ea typeface="+mn-ea"/>
                <a:cs typeface="+mn-cs"/>
              </a:rPr>
              <a:t>Overlay Driver</a:t>
            </a:r>
            <a:r>
              <a:rPr lang="zh-CN" altLang="en" sz="1905" b="0" i="0" u="none" strike="noStrike" kern="1200" dirty="0">
                <a:solidFill>
                  <a:schemeClr val="tx1"/>
                </a:solidFill>
                <a:effectLst/>
                <a:latin typeface="+mn-lt"/>
                <a:ea typeface="+mn-ea"/>
                <a:cs typeface="+mn-cs"/>
              </a:rPr>
              <a:t>、</a:t>
            </a:r>
            <a:r>
              <a:rPr lang="en" altLang="zh-CN" sz="1905" b="1" i="0" u="none" strike="noStrike" kern="1200" dirty="0" err="1">
                <a:solidFill>
                  <a:schemeClr val="tx1"/>
                </a:solidFill>
                <a:effectLst/>
                <a:latin typeface="+mn-lt"/>
                <a:ea typeface="+mn-ea"/>
                <a:cs typeface="+mn-cs"/>
              </a:rPr>
              <a:t>MacLan</a:t>
            </a:r>
            <a:r>
              <a:rPr lang="en" altLang="zh-CN" sz="1905" b="1" i="0" u="none" strike="noStrike" kern="1200" dirty="0">
                <a:solidFill>
                  <a:schemeClr val="tx1"/>
                </a:solidFill>
                <a:effectLst/>
                <a:latin typeface="+mn-lt"/>
                <a:ea typeface="+mn-ea"/>
                <a:cs typeface="+mn-cs"/>
              </a:rPr>
              <a:t> Driver</a:t>
            </a:r>
            <a:r>
              <a:rPr lang="zh-CN" altLang="en" sz="1905" b="0" i="0" u="none" strike="noStrike" kern="1200" dirty="0">
                <a:solidFill>
                  <a:schemeClr val="tx1"/>
                </a:solidFill>
                <a:effectLst/>
                <a:latin typeface="+mn-lt"/>
                <a:ea typeface="+mn-ea"/>
                <a:cs typeface="+mn-cs"/>
              </a:rPr>
              <a:t>、</a:t>
            </a:r>
            <a:r>
              <a:rPr lang="en" altLang="zh-CN" sz="1905" b="1" i="0" u="none" strike="noStrike" kern="1200" dirty="0">
                <a:solidFill>
                  <a:schemeClr val="tx1"/>
                </a:solidFill>
                <a:effectLst/>
                <a:latin typeface="+mn-lt"/>
                <a:ea typeface="+mn-ea"/>
                <a:cs typeface="+mn-cs"/>
              </a:rPr>
              <a:t>None Driver</a:t>
            </a:r>
            <a:r>
              <a:rPr lang="zh-CN" altLang="en" sz="1905" b="0" i="0" u="none" strike="noStrike" kern="1200" dirty="0">
                <a:solidFill>
                  <a:schemeClr val="tx1"/>
                </a:solidFill>
                <a:effectLst/>
                <a:latin typeface="+mn-lt"/>
                <a:ea typeface="+mn-ea"/>
                <a:cs typeface="+mn-cs"/>
              </a:rPr>
              <a:t>。</a:t>
            </a:r>
          </a:p>
          <a:p>
            <a:r>
              <a:rPr lang="zh-CN" altLang="en-US" sz="1905" b="0" i="0" u="none" strike="noStrike" kern="1200" dirty="0">
                <a:solidFill>
                  <a:schemeClr val="tx1"/>
                </a:solidFill>
                <a:effectLst/>
                <a:latin typeface="+mn-lt"/>
                <a:ea typeface="+mn-ea"/>
                <a:cs typeface="+mn-cs"/>
              </a:rPr>
              <a:t>其中，</a:t>
            </a:r>
            <a:r>
              <a:rPr lang="en" altLang="zh-CN" sz="1905" b="0" i="0" u="none" strike="noStrike" kern="1200" dirty="0">
                <a:solidFill>
                  <a:schemeClr val="tx1"/>
                </a:solidFill>
                <a:effectLst/>
                <a:latin typeface="+mn-lt"/>
                <a:ea typeface="+mn-ea"/>
                <a:cs typeface="+mn-cs"/>
              </a:rPr>
              <a:t>Bridge </a:t>
            </a:r>
            <a:r>
              <a:rPr lang="zh-CN" altLang="en-US" sz="1905" b="0" i="0" u="none" strike="noStrike" kern="1200" dirty="0">
                <a:solidFill>
                  <a:schemeClr val="tx1"/>
                </a:solidFill>
                <a:effectLst/>
                <a:latin typeface="+mn-lt"/>
                <a:ea typeface="+mn-ea"/>
                <a:cs typeface="+mn-cs"/>
              </a:rPr>
              <a:t>网络是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容器的默认网络驱动，简而言之其就是通过网桥来实现网络通讯 </a:t>
            </a:r>
            <a:r>
              <a:rPr lang="en-US"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网桥网络的实现可以基于硬件，也可以基于软件 </a:t>
            </a:r>
            <a:r>
              <a:rPr lang="en-US" altLang="zh-C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。而 </a:t>
            </a:r>
            <a:r>
              <a:rPr lang="en" altLang="zh-CN" sz="1905" b="0" i="0" u="none" strike="noStrike" kern="1200" dirty="0">
                <a:solidFill>
                  <a:schemeClr val="tx1"/>
                </a:solidFill>
                <a:effectLst/>
                <a:latin typeface="+mn-lt"/>
                <a:ea typeface="+mn-ea"/>
                <a:cs typeface="+mn-cs"/>
              </a:rPr>
              <a:t>Overlay </a:t>
            </a:r>
            <a:r>
              <a:rPr lang="zh-CN" altLang="en-US" sz="1905" b="0" i="0" u="none" strike="noStrike" kern="1200" dirty="0">
                <a:solidFill>
                  <a:schemeClr val="tx1"/>
                </a:solidFill>
                <a:effectLst/>
                <a:latin typeface="+mn-lt"/>
                <a:ea typeface="+mn-ea"/>
                <a:cs typeface="+mn-cs"/>
              </a:rPr>
              <a:t>网络是借助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集群模块 </a:t>
            </a:r>
            <a:r>
              <a:rPr lang="en" altLang="zh-CN" sz="1905" b="0" i="0" u="none" strike="noStrike" kern="1200" dirty="0">
                <a:solidFill>
                  <a:schemeClr val="tx1"/>
                </a:solidFill>
                <a:effectLst/>
                <a:latin typeface="+mn-lt"/>
                <a:ea typeface="+mn-ea"/>
                <a:cs typeface="+mn-cs"/>
              </a:rPr>
              <a:t>Docker Swarm </a:t>
            </a:r>
            <a:r>
              <a:rPr lang="zh-CN" altLang="en-US" sz="1905" b="0" i="0" u="none" strike="noStrike" kern="1200" dirty="0">
                <a:solidFill>
                  <a:schemeClr val="tx1"/>
                </a:solidFill>
                <a:effectLst/>
                <a:latin typeface="+mn-lt"/>
                <a:ea typeface="+mn-ea"/>
                <a:cs typeface="+mn-cs"/>
              </a:rPr>
              <a:t>来搭建的跨 </a:t>
            </a:r>
            <a:r>
              <a:rPr lang="en" altLang="zh-CN" sz="1905" b="0" i="0" u="none" strike="noStrike" kern="1200" dirty="0">
                <a:solidFill>
                  <a:schemeClr val="tx1"/>
                </a:solidFill>
                <a:effectLst/>
                <a:latin typeface="+mn-lt"/>
                <a:ea typeface="+mn-ea"/>
                <a:cs typeface="+mn-cs"/>
              </a:rPr>
              <a:t>Docker Daemon </a:t>
            </a:r>
            <a:r>
              <a:rPr lang="zh-CN" altLang="en-US" sz="1905" b="0" i="0" u="none" strike="noStrike" kern="1200" dirty="0">
                <a:solidFill>
                  <a:schemeClr val="tx1"/>
                </a:solidFill>
                <a:effectLst/>
                <a:latin typeface="+mn-lt"/>
                <a:ea typeface="+mn-ea"/>
                <a:cs typeface="+mn-cs"/>
              </a:rPr>
              <a:t>网络，我们可以通过它搭建跨物理主机的虚拟网络，进而让不同物理机中运行的容器感知不到多个物理机的存在。</a:t>
            </a:r>
          </a:p>
          <a:p>
            <a:r>
              <a:rPr lang="en" altLang="zh-CN" sz="1905" b="0" i="0" u="none" strike="noStrike" kern="1200" dirty="0">
                <a:solidFill>
                  <a:schemeClr val="tx1"/>
                </a:solidFill>
                <a:effectLst/>
                <a:latin typeface="+mn-lt"/>
                <a:ea typeface="+mn-ea"/>
                <a:cs typeface="+mn-cs"/>
              </a:rPr>
              <a:t>Bridge Driver </a:t>
            </a:r>
            <a:r>
              <a:rPr lang="zh-CN" altLang="en-US" sz="1905" b="0" i="0" u="none" strike="noStrike" kern="1200" dirty="0">
                <a:solidFill>
                  <a:schemeClr val="tx1"/>
                </a:solidFill>
                <a:effectLst/>
                <a:latin typeface="+mn-lt"/>
                <a:ea typeface="+mn-ea"/>
                <a:cs typeface="+mn-cs"/>
              </a:rPr>
              <a:t>和 </a:t>
            </a:r>
            <a:r>
              <a:rPr lang="en" altLang="zh-CN" sz="1905" b="0" i="0" u="none" strike="noStrike" kern="1200" dirty="0">
                <a:solidFill>
                  <a:schemeClr val="tx1"/>
                </a:solidFill>
                <a:effectLst/>
                <a:latin typeface="+mn-lt"/>
                <a:ea typeface="+mn-ea"/>
                <a:cs typeface="+mn-cs"/>
              </a:rPr>
              <a:t>Overlay Driver </a:t>
            </a:r>
            <a:r>
              <a:rPr lang="zh-CN" altLang="en-US" sz="1905" b="0" i="0" u="none" strike="noStrike" kern="1200" dirty="0">
                <a:solidFill>
                  <a:schemeClr val="tx1"/>
                </a:solidFill>
                <a:effectLst/>
                <a:latin typeface="+mn-lt"/>
                <a:ea typeface="+mn-ea"/>
                <a:cs typeface="+mn-cs"/>
              </a:rPr>
              <a:t>在开发中使用频率较高，之后的小节讲解里，关于容器网络的部分我们都主要围绕着它们展开。</a:t>
            </a:r>
          </a:p>
          <a:p>
            <a:endParaRPr kumimoji="1" lang="en-US" altLang="zh-CN" dirty="0"/>
          </a:p>
          <a:p>
            <a:r>
              <a:rPr lang="en" altLang="zh-CN" sz="1905" b="1" i="0" u="none" strike="noStrike" kern="1200" dirty="0">
                <a:solidFill>
                  <a:schemeClr val="tx1"/>
                </a:solidFill>
                <a:effectLst/>
                <a:latin typeface="+mn-lt"/>
                <a:ea typeface="+mn-ea"/>
                <a:cs typeface="+mn-cs"/>
              </a:rPr>
              <a:t>1. host</a:t>
            </a:r>
            <a:r>
              <a:rPr lang="zh-CN" altLang="en-US" sz="1905" b="1" i="0" u="none" strike="noStrike" kern="1200" dirty="0">
                <a:solidFill>
                  <a:schemeClr val="tx1"/>
                </a:solidFill>
                <a:effectLst/>
                <a:latin typeface="+mn-lt"/>
                <a:ea typeface="+mn-ea"/>
                <a:cs typeface="+mn-cs"/>
              </a:rPr>
              <a:t>模式</a:t>
            </a:r>
          </a:p>
          <a:p>
            <a:r>
              <a:rPr lang="zh-CN" altLang="en-US" sz="1905" b="0" i="0" u="none" strike="noStrike" kern="1200" dirty="0">
                <a:solidFill>
                  <a:schemeClr val="tx1"/>
                </a:solidFill>
                <a:effectLst/>
                <a:latin typeface="+mn-lt"/>
                <a:ea typeface="+mn-ea"/>
                <a:cs typeface="+mn-cs"/>
              </a:rPr>
              <a:t>众所周知，</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使用了</a:t>
            </a:r>
            <a:r>
              <a:rPr lang="en" altLang="zh-CN" sz="1905" b="0" i="0" u="none" strike="noStrike" kern="1200" dirty="0">
                <a:solidFill>
                  <a:schemeClr val="tx1"/>
                </a:solidFill>
                <a:effectLst/>
                <a:latin typeface="+mn-lt"/>
                <a:ea typeface="+mn-ea"/>
                <a:cs typeface="+mn-cs"/>
              </a:rPr>
              <a:t>Linux</a:t>
            </a:r>
            <a:r>
              <a:rPr lang="zh-CN" altLang="en-US" sz="1905" b="0" i="0" u="none" strike="noStrike" kern="1200" dirty="0">
                <a:solidFill>
                  <a:schemeClr val="tx1"/>
                </a:solidFill>
                <a:effectLst/>
                <a:latin typeface="+mn-lt"/>
                <a:ea typeface="+mn-ea"/>
                <a:cs typeface="+mn-cs"/>
              </a:rPr>
              <a:t>的</a:t>
            </a:r>
            <a:r>
              <a:rPr lang="en" altLang="zh-CN" sz="1905" b="0" i="0" u="none" strike="noStrike" kern="1200" dirty="0">
                <a:solidFill>
                  <a:schemeClr val="tx1"/>
                </a:solidFill>
                <a:effectLst/>
                <a:latin typeface="+mn-lt"/>
                <a:ea typeface="+mn-ea"/>
                <a:cs typeface="+mn-cs"/>
              </a:rPr>
              <a:t>Namespaces</a:t>
            </a:r>
            <a:r>
              <a:rPr lang="zh-CN" altLang="en-US" sz="1905" b="0" i="0" u="none" strike="noStrike" kern="1200" dirty="0">
                <a:solidFill>
                  <a:schemeClr val="tx1"/>
                </a:solidFill>
                <a:effectLst/>
                <a:latin typeface="+mn-lt"/>
                <a:ea typeface="+mn-ea"/>
                <a:cs typeface="+mn-cs"/>
              </a:rPr>
              <a:t>技术来进行资源隔离，如</a:t>
            </a:r>
            <a:r>
              <a:rPr lang="en" altLang="zh-CN" sz="1905" b="0" i="0" u="none" strike="noStrike" kern="1200" dirty="0">
                <a:solidFill>
                  <a:schemeClr val="tx1"/>
                </a:solidFill>
                <a:effectLst/>
                <a:latin typeface="+mn-lt"/>
                <a:ea typeface="+mn-ea"/>
                <a:cs typeface="+mn-cs"/>
              </a:rPr>
              <a:t>PID Namespace</a:t>
            </a:r>
            <a:r>
              <a:rPr lang="zh-CN" altLang="en-US" sz="1905" b="0" i="0" u="none" strike="noStrike" kern="1200" dirty="0">
                <a:solidFill>
                  <a:schemeClr val="tx1"/>
                </a:solidFill>
                <a:effectLst/>
                <a:latin typeface="+mn-lt"/>
                <a:ea typeface="+mn-ea"/>
                <a:cs typeface="+mn-cs"/>
              </a:rPr>
              <a:t>隔离进程，</a:t>
            </a:r>
            <a:r>
              <a:rPr lang="en" altLang="zh-CN" sz="1905" b="0" i="0" u="none" strike="noStrike" kern="1200" dirty="0">
                <a:solidFill>
                  <a:schemeClr val="tx1"/>
                </a:solidFill>
                <a:effectLst/>
                <a:latin typeface="+mn-lt"/>
                <a:ea typeface="+mn-ea"/>
                <a:cs typeface="+mn-cs"/>
              </a:rPr>
              <a:t>Mount Namespace</a:t>
            </a:r>
            <a:r>
              <a:rPr lang="zh-CN" altLang="en-US" sz="1905" b="0" i="0" u="none" strike="noStrike" kern="1200" dirty="0">
                <a:solidFill>
                  <a:schemeClr val="tx1"/>
                </a:solidFill>
                <a:effectLst/>
                <a:latin typeface="+mn-lt"/>
                <a:ea typeface="+mn-ea"/>
                <a:cs typeface="+mn-cs"/>
              </a:rPr>
              <a:t>隔离文件系统，</a:t>
            </a:r>
            <a:r>
              <a:rPr lang="en" altLang="zh-CN" sz="1905" b="0" i="0" u="none" strike="noStrike" kern="1200" dirty="0">
                <a:solidFill>
                  <a:schemeClr val="tx1"/>
                </a:solidFill>
                <a:effectLst/>
                <a:latin typeface="+mn-lt"/>
                <a:ea typeface="+mn-ea"/>
                <a:cs typeface="+mn-cs"/>
              </a:rPr>
              <a:t>Network Namespace</a:t>
            </a:r>
            <a:r>
              <a:rPr lang="zh-CN" altLang="en-US" sz="1905" b="0" i="0" u="none" strike="noStrike" kern="1200" dirty="0">
                <a:solidFill>
                  <a:schemeClr val="tx1"/>
                </a:solidFill>
                <a:effectLst/>
                <a:latin typeface="+mn-lt"/>
                <a:ea typeface="+mn-ea"/>
                <a:cs typeface="+mn-cs"/>
              </a:rPr>
              <a:t>隔离网络等。一个</a:t>
            </a:r>
            <a:r>
              <a:rPr lang="en" altLang="zh-CN" sz="1905" b="0" i="0" u="none" strike="noStrike" kern="1200" dirty="0">
                <a:solidFill>
                  <a:schemeClr val="tx1"/>
                </a:solidFill>
                <a:effectLst/>
                <a:latin typeface="+mn-lt"/>
                <a:ea typeface="+mn-ea"/>
                <a:cs typeface="+mn-cs"/>
              </a:rPr>
              <a:t>Network Namespace</a:t>
            </a:r>
            <a:r>
              <a:rPr lang="zh-CN" altLang="en-US" sz="1905" b="0" i="0" u="none" strike="noStrike" kern="1200" dirty="0">
                <a:solidFill>
                  <a:schemeClr val="tx1"/>
                </a:solidFill>
                <a:effectLst/>
                <a:latin typeface="+mn-lt"/>
                <a:ea typeface="+mn-ea"/>
                <a:cs typeface="+mn-cs"/>
              </a:rPr>
              <a:t>提供了一份独立的网络环境，包括网卡、路由、</a:t>
            </a:r>
            <a:r>
              <a:rPr lang="en" altLang="zh-CN" sz="1905" b="0" i="0" u="none" strike="noStrike" kern="1200" dirty="0" err="1">
                <a:solidFill>
                  <a:schemeClr val="tx1"/>
                </a:solidFill>
                <a:effectLst/>
                <a:latin typeface="+mn-lt"/>
                <a:ea typeface="+mn-ea"/>
                <a:cs typeface="+mn-cs"/>
              </a:rPr>
              <a:t>Iptable</a:t>
            </a:r>
            <a:r>
              <a:rPr lang="zh-CN" altLang="en-US" sz="1905" b="0" i="0" u="none" strike="noStrike" kern="1200" dirty="0">
                <a:solidFill>
                  <a:schemeClr val="tx1"/>
                </a:solidFill>
                <a:effectLst/>
                <a:latin typeface="+mn-lt"/>
                <a:ea typeface="+mn-ea"/>
                <a:cs typeface="+mn-cs"/>
              </a:rPr>
              <a:t>规则等都与其他的</a:t>
            </a:r>
            <a:r>
              <a:rPr lang="en" altLang="zh-CN" sz="1905" b="0" i="0" u="none" strike="noStrike" kern="1200" dirty="0">
                <a:solidFill>
                  <a:schemeClr val="tx1"/>
                </a:solidFill>
                <a:effectLst/>
                <a:latin typeface="+mn-lt"/>
                <a:ea typeface="+mn-ea"/>
                <a:cs typeface="+mn-cs"/>
              </a:rPr>
              <a:t>Network Namespace</a:t>
            </a:r>
            <a:r>
              <a:rPr lang="zh-CN" altLang="en-US" sz="1905" b="0" i="0" u="none" strike="noStrike" kern="1200" dirty="0">
                <a:solidFill>
                  <a:schemeClr val="tx1"/>
                </a:solidFill>
                <a:effectLst/>
                <a:latin typeface="+mn-lt"/>
                <a:ea typeface="+mn-ea"/>
                <a:cs typeface="+mn-cs"/>
              </a:rPr>
              <a:t>隔离。一个</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容器一般会分配一个独立的</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但如果启动容器的时候使用</a:t>
            </a:r>
            <a:r>
              <a:rPr lang="en" altLang="zh-CN" sz="1905" b="0" i="0" u="none" strike="noStrike" kern="1200" dirty="0">
                <a:solidFill>
                  <a:schemeClr val="tx1"/>
                </a:solidFill>
                <a:effectLst/>
                <a:latin typeface="+mn-lt"/>
                <a:ea typeface="+mn-ea"/>
                <a:cs typeface="+mn-cs"/>
              </a:rPr>
              <a:t>host</a:t>
            </a:r>
            <a:r>
              <a:rPr lang="zh-CN" altLang="en-US" sz="1905" b="0" i="0" u="none" strike="noStrike" kern="1200" dirty="0">
                <a:solidFill>
                  <a:schemeClr val="tx1"/>
                </a:solidFill>
                <a:effectLst/>
                <a:latin typeface="+mn-lt"/>
                <a:ea typeface="+mn-ea"/>
                <a:cs typeface="+mn-cs"/>
              </a:rPr>
              <a:t>模式，那么这个容器将不会获得一个独立的</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而是和宿主机共用一个</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容器将不会虚拟出自己的网卡，配置自己的</a:t>
            </a:r>
            <a:r>
              <a:rPr lang="en" altLang="zh-CN" sz="1905" b="0" i="0" u="none" strike="noStrike" kern="1200" dirty="0">
                <a:solidFill>
                  <a:schemeClr val="tx1"/>
                </a:solidFill>
                <a:effectLst/>
                <a:latin typeface="+mn-lt"/>
                <a:ea typeface="+mn-ea"/>
                <a:cs typeface="+mn-cs"/>
              </a:rPr>
              <a:t>IP</a:t>
            </a:r>
            <a:r>
              <a:rPr lang="zh-CN" altLang="en-US" sz="1905" b="0" i="0" u="none" strike="noStrike" kern="1200" dirty="0">
                <a:solidFill>
                  <a:schemeClr val="tx1"/>
                </a:solidFill>
                <a:effectLst/>
                <a:latin typeface="+mn-lt"/>
                <a:ea typeface="+mn-ea"/>
                <a:cs typeface="+mn-cs"/>
              </a:rPr>
              <a:t>等，而是使用宿主机的</a:t>
            </a:r>
            <a:r>
              <a:rPr lang="en" altLang="zh-CN" sz="1905" b="0" i="0" u="none" strike="noStrike" kern="1200" dirty="0">
                <a:solidFill>
                  <a:schemeClr val="tx1"/>
                </a:solidFill>
                <a:effectLst/>
                <a:latin typeface="+mn-lt"/>
                <a:ea typeface="+mn-ea"/>
                <a:cs typeface="+mn-cs"/>
              </a:rPr>
              <a:t>IP</a:t>
            </a:r>
            <a:r>
              <a:rPr lang="zh-CN" altLang="en-US" sz="1905" b="0" i="0" u="none" strike="noStrike" kern="1200" dirty="0">
                <a:solidFill>
                  <a:schemeClr val="tx1"/>
                </a:solidFill>
                <a:effectLst/>
                <a:latin typeface="+mn-lt"/>
                <a:ea typeface="+mn-ea"/>
                <a:cs typeface="+mn-cs"/>
              </a:rPr>
              <a:t>和端口。</a:t>
            </a:r>
            <a:br>
              <a:rPr lang="zh-CN" altLang="en-US" sz="1905" b="0" i="0" u="none" strike="noStrike" kern="1200" dirty="0">
                <a:solidFill>
                  <a:schemeClr val="tx1"/>
                </a:solidFill>
                <a:effectLst/>
                <a:latin typeface="+mn-lt"/>
                <a:ea typeface="+mn-ea"/>
                <a:cs typeface="+mn-cs"/>
              </a:rPr>
            </a:br>
            <a:r>
              <a:rPr lang="zh-CN" altLang="en-US" sz="1905" b="0" i="0" u="none" strike="noStrike" kern="1200" dirty="0">
                <a:solidFill>
                  <a:schemeClr val="tx1"/>
                </a:solidFill>
                <a:effectLst/>
                <a:latin typeface="+mn-lt"/>
                <a:ea typeface="+mn-ea"/>
                <a:cs typeface="+mn-cs"/>
              </a:rPr>
              <a:t>例如，我们在</a:t>
            </a:r>
            <a:r>
              <a:rPr lang="en-US" altLang="zh-CN" sz="1905" b="0" i="0" u="none" strike="noStrike" kern="1200" dirty="0">
                <a:solidFill>
                  <a:schemeClr val="tx1"/>
                </a:solidFill>
                <a:effectLst/>
                <a:latin typeface="+mn-lt"/>
                <a:ea typeface="+mn-ea"/>
                <a:cs typeface="+mn-cs"/>
              </a:rPr>
              <a:t>10.10.101.105/24</a:t>
            </a:r>
            <a:r>
              <a:rPr lang="zh-CN" altLang="en-US" sz="1905" b="0" i="0" u="none" strike="noStrike" kern="1200" dirty="0">
                <a:solidFill>
                  <a:schemeClr val="tx1"/>
                </a:solidFill>
                <a:effectLst/>
                <a:latin typeface="+mn-lt"/>
                <a:ea typeface="+mn-ea"/>
                <a:cs typeface="+mn-cs"/>
              </a:rPr>
              <a:t>的机器上用</a:t>
            </a:r>
            <a:r>
              <a:rPr lang="en" altLang="zh-CN" sz="1905" b="0" i="0" u="none" strike="noStrike" kern="1200" dirty="0">
                <a:solidFill>
                  <a:schemeClr val="tx1"/>
                </a:solidFill>
                <a:effectLst/>
                <a:latin typeface="+mn-lt"/>
                <a:ea typeface="+mn-ea"/>
                <a:cs typeface="+mn-cs"/>
              </a:rPr>
              <a:t>host</a:t>
            </a:r>
            <a:r>
              <a:rPr lang="zh-CN" altLang="en-US" sz="1905" b="0" i="0" u="none" strike="noStrike" kern="1200" dirty="0">
                <a:solidFill>
                  <a:schemeClr val="tx1"/>
                </a:solidFill>
                <a:effectLst/>
                <a:latin typeface="+mn-lt"/>
                <a:ea typeface="+mn-ea"/>
                <a:cs typeface="+mn-cs"/>
              </a:rPr>
              <a:t>模式启动一个含有</a:t>
            </a:r>
            <a:r>
              <a:rPr lang="en" altLang="zh-CN" sz="1905" b="0" i="0" u="none" strike="noStrike" kern="1200" dirty="0">
                <a:solidFill>
                  <a:schemeClr val="tx1"/>
                </a:solidFill>
                <a:effectLst/>
                <a:latin typeface="+mn-lt"/>
                <a:ea typeface="+mn-ea"/>
                <a:cs typeface="+mn-cs"/>
              </a:rPr>
              <a:t>web</a:t>
            </a:r>
            <a:r>
              <a:rPr lang="zh-CN" altLang="en-US" sz="1905" b="0" i="0" u="none" strike="noStrike" kern="1200" dirty="0">
                <a:solidFill>
                  <a:schemeClr val="tx1"/>
                </a:solidFill>
                <a:effectLst/>
                <a:latin typeface="+mn-lt"/>
                <a:ea typeface="+mn-ea"/>
                <a:cs typeface="+mn-cs"/>
              </a:rPr>
              <a:t>应用的</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容器，监听</a:t>
            </a:r>
            <a:r>
              <a:rPr lang="en" altLang="zh-CN" sz="1905" b="0" i="0" u="none" strike="noStrike" kern="1200" dirty="0">
                <a:solidFill>
                  <a:schemeClr val="tx1"/>
                </a:solidFill>
                <a:effectLst/>
                <a:latin typeface="+mn-lt"/>
                <a:ea typeface="+mn-ea"/>
                <a:cs typeface="+mn-cs"/>
              </a:rPr>
              <a:t>tcp80</a:t>
            </a:r>
            <a:r>
              <a:rPr lang="zh-CN" altLang="en-US" sz="1905" b="0" i="0" u="none" strike="noStrike" kern="1200" dirty="0">
                <a:solidFill>
                  <a:schemeClr val="tx1"/>
                </a:solidFill>
                <a:effectLst/>
                <a:latin typeface="+mn-lt"/>
                <a:ea typeface="+mn-ea"/>
                <a:cs typeface="+mn-cs"/>
              </a:rPr>
              <a:t>端口。当我们在容器中执行任何类似</a:t>
            </a:r>
            <a:r>
              <a:rPr lang="en" altLang="zh-CN" sz="1905" b="0" i="0" u="none" strike="noStrike" kern="1200" dirty="0">
                <a:solidFill>
                  <a:schemeClr val="tx1"/>
                </a:solidFill>
                <a:effectLst/>
                <a:latin typeface="+mn-lt"/>
                <a:ea typeface="+mn-ea"/>
                <a:cs typeface="+mn-cs"/>
              </a:rPr>
              <a:t>ifconfig</a:t>
            </a:r>
            <a:r>
              <a:rPr lang="zh-CN" altLang="en-US" sz="1905" b="0" i="0" u="none" strike="noStrike" kern="1200" dirty="0">
                <a:solidFill>
                  <a:schemeClr val="tx1"/>
                </a:solidFill>
                <a:effectLst/>
                <a:latin typeface="+mn-lt"/>
                <a:ea typeface="+mn-ea"/>
                <a:cs typeface="+mn-cs"/>
              </a:rPr>
              <a:t>命令查看网络环境时，看到的都是宿主机上的信息。而外界访问容器中的应用，则直接使用</a:t>
            </a:r>
            <a:r>
              <a:rPr lang="en-US" altLang="zh-CN" sz="1905" b="0" i="0" u="none" strike="noStrike" kern="1200" dirty="0">
                <a:solidFill>
                  <a:schemeClr val="tx1"/>
                </a:solidFill>
                <a:effectLst/>
                <a:latin typeface="+mn-lt"/>
                <a:ea typeface="+mn-ea"/>
                <a:cs typeface="+mn-cs"/>
              </a:rPr>
              <a:t>10.10.101.105:80</a:t>
            </a:r>
            <a:r>
              <a:rPr lang="zh-CN" altLang="en-US" sz="1905" b="0" i="0" u="none" strike="noStrike" kern="1200" dirty="0">
                <a:solidFill>
                  <a:schemeClr val="tx1"/>
                </a:solidFill>
                <a:effectLst/>
                <a:latin typeface="+mn-lt"/>
                <a:ea typeface="+mn-ea"/>
                <a:cs typeface="+mn-cs"/>
              </a:rPr>
              <a:t>即可，不用任何</a:t>
            </a:r>
            <a:r>
              <a:rPr lang="en" altLang="zh-CN" sz="1905" b="0" i="0" u="none" strike="noStrike" kern="1200" dirty="0">
                <a:solidFill>
                  <a:schemeClr val="tx1"/>
                </a:solidFill>
                <a:effectLst/>
                <a:latin typeface="+mn-lt"/>
                <a:ea typeface="+mn-ea"/>
                <a:cs typeface="+mn-cs"/>
              </a:rPr>
              <a:t>NAT</a:t>
            </a:r>
            <a:r>
              <a:rPr lang="zh-CN" altLang="en-US" sz="1905" b="0" i="0" u="none" strike="noStrike" kern="1200" dirty="0">
                <a:solidFill>
                  <a:schemeClr val="tx1"/>
                </a:solidFill>
                <a:effectLst/>
                <a:latin typeface="+mn-lt"/>
                <a:ea typeface="+mn-ea"/>
                <a:cs typeface="+mn-cs"/>
              </a:rPr>
              <a:t>转换，就如直接跑在宿主机中一样。但是，容器的其他方面，如文件系统、进程列表等还是和宿主机隔离的。</a:t>
            </a:r>
          </a:p>
          <a:p>
            <a:r>
              <a:rPr lang="en-US" altLang="zh-CN" sz="1905" b="1" i="0" u="none" strike="noStrike" kern="1200" dirty="0">
                <a:solidFill>
                  <a:schemeClr val="tx1"/>
                </a:solidFill>
                <a:effectLst/>
                <a:latin typeface="+mn-lt"/>
                <a:ea typeface="+mn-ea"/>
                <a:cs typeface="+mn-cs"/>
              </a:rPr>
              <a:t>2. </a:t>
            </a:r>
            <a:r>
              <a:rPr lang="en" altLang="zh-CN" sz="1905" b="1" i="0" u="none" strike="noStrike" kern="1200" dirty="0">
                <a:solidFill>
                  <a:schemeClr val="tx1"/>
                </a:solidFill>
                <a:effectLst/>
                <a:latin typeface="+mn-lt"/>
                <a:ea typeface="+mn-ea"/>
                <a:cs typeface="+mn-cs"/>
              </a:rPr>
              <a:t>container</a:t>
            </a:r>
            <a:r>
              <a:rPr lang="zh-CN" altLang="en-US" sz="1905" b="1" i="0" u="none" strike="noStrike" kern="1200" dirty="0">
                <a:solidFill>
                  <a:schemeClr val="tx1"/>
                </a:solidFill>
                <a:effectLst/>
                <a:latin typeface="+mn-lt"/>
                <a:ea typeface="+mn-ea"/>
                <a:cs typeface="+mn-cs"/>
              </a:rPr>
              <a:t>模式</a:t>
            </a:r>
          </a:p>
          <a:p>
            <a:r>
              <a:rPr lang="zh-CN" altLang="en-US" sz="1905" b="0" i="0" u="none" strike="noStrike" kern="1200" dirty="0">
                <a:solidFill>
                  <a:schemeClr val="tx1"/>
                </a:solidFill>
                <a:effectLst/>
                <a:latin typeface="+mn-lt"/>
                <a:ea typeface="+mn-ea"/>
                <a:cs typeface="+mn-cs"/>
              </a:rPr>
              <a:t>在理解了</a:t>
            </a:r>
            <a:r>
              <a:rPr lang="en" altLang="zh-CN" sz="1905" b="0" i="0" u="none" strike="noStrike" kern="1200" dirty="0">
                <a:solidFill>
                  <a:schemeClr val="tx1"/>
                </a:solidFill>
                <a:effectLst/>
                <a:latin typeface="+mn-lt"/>
                <a:ea typeface="+mn-ea"/>
                <a:cs typeface="+mn-cs"/>
              </a:rPr>
              <a:t>host</a:t>
            </a:r>
            <a:r>
              <a:rPr lang="zh-CN" altLang="en-US" sz="1905" b="0" i="0" u="none" strike="noStrike" kern="1200" dirty="0">
                <a:solidFill>
                  <a:schemeClr val="tx1"/>
                </a:solidFill>
                <a:effectLst/>
                <a:latin typeface="+mn-lt"/>
                <a:ea typeface="+mn-ea"/>
                <a:cs typeface="+mn-cs"/>
              </a:rPr>
              <a:t>模式后，这个模式也就好理解了。这个模式指定新创建的容器和已经存在的一个容器共享一个</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而不是和宿主机共享。新创建的容器不会创建自己的网卡，配置自己的</a:t>
            </a:r>
            <a:r>
              <a:rPr lang="en" altLang="zh-CN" sz="1905" b="0" i="0" u="none" strike="noStrike" kern="1200" dirty="0">
                <a:solidFill>
                  <a:schemeClr val="tx1"/>
                </a:solidFill>
                <a:effectLst/>
                <a:latin typeface="+mn-lt"/>
                <a:ea typeface="+mn-ea"/>
                <a:cs typeface="+mn-cs"/>
              </a:rPr>
              <a:t>IP</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而是和一个指定的容器共享</a:t>
            </a:r>
            <a:r>
              <a:rPr lang="en" altLang="zh-CN" sz="1905" b="0" i="0" u="none" strike="noStrike" kern="1200" dirty="0">
                <a:solidFill>
                  <a:schemeClr val="tx1"/>
                </a:solidFill>
                <a:effectLst/>
                <a:latin typeface="+mn-lt"/>
                <a:ea typeface="+mn-ea"/>
                <a:cs typeface="+mn-cs"/>
              </a:rPr>
              <a:t>IP</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端口范围等。同样，两个容器除了网络方面，其他的如文件系统、进程列表等还是隔离的。两个容器的进程可以通过</a:t>
            </a:r>
            <a:r>
              <a:rPr lang="en" altLang="zh-CN" sz="1905" b="0" i="0" u="none" strike="noStrike" kern="1200" dirty="0">
                <a:solidFill>
                  <a:schemeClr val="tx1"/>
                </a:solidFill>
                <a:effectLst/>
                <a:latin typeface="+mn-lt"/>
                <a:ea typeface="+mn-ea"/>
                <a:cs typeface="+mn-cs"/>
              </a:rPr>
              <a:t>lo</a:t>
            </a:r>
            <a:r>
              <a:rPr lang="zh-CN" altLang="en-US" sz="1905" b="0" i="0" u="none" strike="noStrike" kern="1200" dirty="0">
                <a:solidFill>
                  <a:schemeClr val="tx1"/>
                </a:solidFill>
                <a:effectLst/>
                <a:latin typeface="+mn-lt"/>
                <a:ea typeface="+mn-ea"/>
                <a:cs typeface="+mn-cs"/>
              </a:rPr>
              <a:t>网卡设备通信。</a:t>
            </a:r>
          </a:p>
          <a:p>
            <a:r>
              <a:rPr lang="en-US" altLang="zh-CN" sz="1905" b="1" i="0" u="none" strike="noStrike" kern="1200" dirty="0">
                <a:solidFill>
                  <a:schemeClr val="tx1"/>
                </a:solidFill>
                <a:effectLst/>
                <a:latin typeface="+mn-lt"/>
                <a:ea typeface="+mn-ea"/>
                <a:cs typeface="+mn-cs"/>
              </a:rPr>
              <a:t>3. </a:t>
            </a:r>
            <a:r>
              <a:rPr lang="en" altLang="zh-CN" sz="1905" b="1" i="0" u="none" strike="noStrike" kern="1200" dirty="0">
                <a:solidFill>
                  <a:schemeClr val="tx1"/>
                </a:solidFill>
                <a:effectLst/>
                <a:latin typeface="+mn-lt"/>
                <a:ea typeface="+mn-ea"/>
                <a:cs typeface="+mn-cs"/>
              </a:rPr>
              <a:t>none</a:t>
            </a:r>
            <a:r>
              <a:rPr lang="zh-CN" altLang="en-US" sz="1905" b="1" i="0" u="none" strike="noStrike" kern="1200" dirty="0">
                <a:solidFill>
                  <a:schemeClr val="tx1"/>
                </a:solidFill>
                <a:effectLst/>
                <a:latin typeface="+mn-lt"/>
                <a:ea typeface="+mn-ea"/>
                <a:cs typeface="+mn-cs"/>
              </a:rPr>
              <a:t>模式</a:t>
            </a:r>
          </a:p>
          <a:p>
            <a:r>
              <a:rPr lang="zh-CN" altLang="en-US" sz="1905" b="0" i="0" u="none" strike="noStrike" kern="1200" dirty="0">
                <a:solidFill>
                  <a:schemeClr val="tx1"/>
                </a:solidFill>
                <a:effectLst/>
                <a:latin typeface="+mn-lt"/>
                <a:ea typeface="+mn-ea"/>
                <a:cs typeface="+mn-cs"/>
              </a:rPr>
              <a:t>这个模式和前两个不同。在这种模式下，</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容器拥有自己的</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但是，并不为</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容器进行任何网络配置。也就是说，这个</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容器没有网卡、</a:t>
            </a:r>
            <a:r>
              <a:rPr lang="en" altLang="zh-CN" sz="1905" b="0" i="0" u="none" strike="noStrike" kern="1200" dirty="0">
                <a:solidFill>
                  <a:schemeClr val="tx1"/>
                </a:solidFill>
                <a:effectLst/>
                <a:latin typeface="+mn-lt"/>
                <a:ea typeface="+mn-ea"/>
                <a:cs typeface="+mn-cs"/>
              </a:rPr>
              <a:t>IP</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路由等信息。需要我们自己为</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容器添加网卡、配置</a:t>
            </a:r>
            <a:r>
              <a:rPr lang="en" altLang="zh-CN" sz="1905" b="0" i="0" u="none" strike="noStrike" kern="1200" dirty="0">
                <a:solidFill>
                  <a:schemeClr val="tx1"/>
                </a:solidFill>
                <a:effectLst/>
                <a:latin typeface="+mn-lt"/>
                <a:ea typeface="+mn-ea"/>
                <a:cs typeface="+mn-cs"/>
              </a:rPr>
              <a:t>IP</a:t>
            </a:r>
            <a:r>
              <a:rPr lang="zh-CN" altLang="en-US" sz="1905" b="0" i="0" u="none" strike="noStrike" kern="1200" dirty="0">
                <a:solidFill>
                  <a:schemeClr val="tx1"/>
                </a:solidFill>
                <a:effectLst/>
                <a:latin typeface="+mn-lt"/>
                <a:ea typeface="+mn-ea"/>
                <a:cs typeface="+mn-cs"/>
              </a:rPr>
              <a:t>等。</a:t>
            </a:r>
          </a:p>
          <a:p>
            <a:r>
              <a:rPr lang="en-US" altLang="zh-CN" sz="1905" b="1" i="0" u="none" strike="noStrike" kern="1200" dirty="0">
                <a:solidFill>
                  <a:schemeClr val="tx1"/>
                </a:solidFill>
                <a:effectLst/>
                <a:latin typeface="+mn-lt"/>
                <a:ea typeface="+mn-ea"/>
                <a:cs typeface="+mn-cs"/>
              </a:rPr>
              <a:t>4. </a:t>
            </a:r>
            <a:r>
              <a:rPr lang="en" altLang="zh-CN" sz="1905" b="1" i="0" u="none" strike="noStrike" kern="1200" dirty="0">
                <a:solidFill>
                  <a:schemeClr val="tx1"/>
                </a:solidFill>
                <a:effectLst/>
                <a:latin typeface="+mn-lt"/>
                <a:ea typeface="+mn-ea"/>
                <a:cs typeface="+mn-cs"/>
              </a:rPr>
              <a:t>bridge</a:t>
            </a:r>
            <a:r>
              <a:rPr lang="zh-CN" altLang="en-US" sz="1905" b="1" i="0" u="none" strike="noStrike" kern="1200" dirty="0">
                <a:solidFill>
                  <a:schemeClr val="tx1"/>
                </a:solidFill>
                <a:effectLst/>
                <a:latin typeface="+mn-lt"/>
                <a:ea typeface="+mn-ea"/>
                <a:cs typeface="+mn-cs"/>
              </a:rPr>
              <a:t>模式</a:t>
            </a:r>
          </a:p>
          <a:p>
            <a:r>
              <a:rPr lang="en" altLang="zh-CN" sz="1905" b="0" i="0" u="none" strike="noStrike" kern="1200" dirty="0">
                <a:solidFill>
                  <a:schemeClr val="tx1"/>
                </a:solidFill>
                <a:effectLst/>
                <a:latin typeface="+mn-lt"/>
                <a:ea typeface="+mn-ea"/>
                <a:cs typeface="+mn-cs"/>
              </a:rPr>
              <a:t>bridge</a:t>
            </a:r>
            <a:r>
              <a:rPr lang="zh-CN" altLang="en-US" sz="1905" b="0" i="0" u="none" strike="noStrike" kern="1200" dirty="0">
                <a:solidFill>
                  <a:schemeClr val="tx1"/>
                </a:solidFill>
                <a:effectLst/>
                <a:latin typeface="+mn-lt"/>
                <a:ea typeface="+mn-ea"/>
                <a:cs typeface="+mn-cs"/>
              </a:rPr>
              <a:t>模式是</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默认的网络设置，此模式会为每一个容器分配</a:t>
            </a:r>
            <a:r>
              <a:rPr lang="en" altLang="zh-CN" sz="1905" b="0" i="0" u="none" strike="noStrike" kern="1200" dirty="0">
                <a:solidFill>
                  <a:schemeClr val="tx1"/>
                </a:solidFill>
                <a:effectLst/>
                <a:latin typeface="+mn-lt"/>
                <a:ea typeface="+mn-ea"/>
                <a:cs typeface="+mn-cs"/>
              </a:rPr>
              <a:t>Network Namespace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设置</a:t>
            </a:r>
            <a:r>
              <a:rPr lang="en" altLang="zh-CN" sz="1905" b="0" i="0" u="none" strike="noStrike" kern="1200" dirty="0">
                <a:solidFill>
                  <a:schemeClr val="tx1"/>
                </a:solidFill>
                <a:effectLst/>
                <a:latin typeface="+mn-lt"/>
                <a:ea typeface="+mn-ea"/>
                <a:cs typeface="+mn-cs"/>
              </a:rPr>
              <a:t>IP</a:t>
            </a:r>
            <a:r>
              <a:rPr lang="zh-CN" altLang="en-US" sz="1905" b="0" i="0" u="none" strike="noStrike" kern="1200" dirty="0">
                <a:solidFill>
                  <a:schemeClr val="tx1"/>
                </a:solidFill>
                <a:effectLst/>
                <a:latin typeface="+mn-lt"/>
                <a:ea typeface="+mn-ea"/>
                <a:cs typeface="+mn-cs"/>
              </a:rPr>
              <a:t>等，并将一个主机上的</a:t>
            </a:r>
            <a:r>
              <a:rPr lang="en" altLang="zh-CN" sz="1905" b="0" i="0" u="none" strike="noStrike" kern="1200" dirty="0">
                <a:solidFill>
                  <a:schemeClr val="tx1"/>
                </a:solidFill>
                <a:effectLst/>
                <a:latin typeface="+mn-lt"/>
                <a:ea typeface="+mn-ea"/>
                <a:cs typeface="+mn-cs"/>
              </a:rPr>
              <a:t>Docker</a:t>
            </a:r>
            <a:r>
              <a:rPr lang="zh-CN" altLang="en-US" sz="1905" b="0" i="0" u="none" strike="noStrike" kern="1200" dirty="0">
                <a:solidFill>
                  <a:schemeClr val="tx1"/>
                </a:solidFill>
                <a:effectLst/>
                <a:latin typeface="+mn-lt"/>
                <a:ea typeface="+mn-ea"/>
                <a:cs typeface="+mn-cs"/>
              </a:rPr>
              <a:t>容器连接到一个虚拟网桥上。</a:t>
            </a:r>
          </a:p>
          <a:p>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3</a:t>
            </a:fld>
            <a:endParaRPr kumimoji="1" lang="zh-CN" altLang="en-US"/>
          </a:p>
        </p:txBody>
      </p:sp>
    </p:spTree>
    <p:extLst>
      <p:ext uri="{BB962C8B-B14F-4D97-AF65-F5344CB8AC3E}">
        <p14:creationId xmlns:p14="http://schemas.microsoft.com/office/powerpoint/2010/main" val="3112405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由于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提倡容器与应用共生的轻量级容器理念，所以容器中通常只包含一种应用程序，但我们知道，如今纷繁的系统服务，没有几个是可以通过单一的应用程序支撑的。拿最简单的 </a:t>
            </a:r>
            <a:r>
              <a:rPr lang="en" altLang="zh-CN" sz="1905" b="0" i="0" u="none" strike="noStrike" kern="1200" dirty="0">
                <a:solidFill>
                  <a:schemeClr val="tx1"/>
                </a:solidFill>
                <a:effectLst/>
                <a:latin typeface="+mn-lt"/>
                <a:ea typeface="+mn-ea"/>
                <a:cs typeface="+mn-cs"/>
              </a:rPr>
              <a:t>Web </a:t>
            </a:r>
            <a:r>
              <a:rPr lang="zh-CN" altLang="en-US" sz="1905" b="0" i="0" u="none" strike="noStrike" kern="1200" dirty="0">
                <a:solidFill>
                  <a:schemeClr val="tx1"/>
                </a:solidFill>
                <a:effectLst/>
                <a:latin typeface="+mn-lt"/>
                <a:ea typeface="+mn-ea"/>
                <a:cs typeface="+mn-cs"/>
              </a:rPr>
              <a:t>应用为例，也至少需要业务应用、数据库应用、缓存应用等组成。也就是说，在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里我们需要通过多个容器来组成这样的系统。</a:t>
            </a:r>
          </a:p>
          <a:p>
            <a:r>
              <a:rPr lang="zh-CN" altLang="en-US" sz="1905" b="0" i="0" u="none" strike="noStrike" kern="1200" dirty="0">
                <a:solidFill>
                  <a:schemeClr val="tx1"/>
                </a:solidFill>
                <a:effectLst/>
                <a:latin typeface="+mn-lt"/>
                <a:ea typeface="+mn-ea"/>
                <a:cs typeface="+mn-cs"/>
              </a:rPr>
              <a:t>而这些互联网时代的应用，其间的通讯方式主要以网络为主，所以打通容器间的网络，是使它们能够互相通讯的关键所在。</a:t>
            </a:r>
          </a:p>
          <a:p>
            <a:r>
              <a:rPr lang="zh-CN" altLang="en-US" sz="1905" b="0" i="0" u="none" strike="noStrike" kern="1200" dirty="0">
                <a:solidFill>
                  <a:schemeClr val="tx1"/>
                </a:solidFill>
                <a:effectLst/>
                <a:latin typeface="+mn-lt"/>
                <a:ea typeface="+mn-ea"/>
                <a:cs typeface="+mn-cs"/>
              </a:rPr>
              <a:t>要让一个容器连接到另外一个容器，我们可以在容器通过 </a:t>
            </a:r>
            <a:r>
              <a:rPr lang="en" altLang="zh-CN" sz="1905" b="0" i="0" u="none" strike="noStrike" kern="1200" dirty="0">
                <a:solidFill>
                  <a:schemeClr val="tx1"/>
                </a:solidFill>
                <a:effectLst/>
                <a:latin typeface="+mn-lt"/>
                <a:ea typeface="+mn-ea"/>
                <a:cs typeface="+mn-cs"/>
              </a:rPr>
              <a:t>docker create </a:t>
            </a:r>
            <a:r>
              <a:rPr lang="zh-CN" altLang="en-US" sz="1905" b="0" i="0" u="none" strike="noStrike" kern="1200" dirty="0">
                <a:solidFill>
                  <a:schemeClr val="tx1"/>
                </a:solidFill>
                <a:effectLst/>
                <a:latin typeface="+mn-lt"/>
                <a:ea typeface="+mn-ea"/>
                <a:cs typeface="+mn-cs"/>
              </a:rPr>
              <a:t>或 </a:t>
            </a:r>
            <a:r>
              <a:rPr lang="en" altLang="zh-CN" sz="1905" b="0" i="0" u="none" strike="noStrike" kern="1200" dirty="0">
                <a:solidFill>
                  <a:schemeClr val="tx1"/>
                </a:solidFill>
                <a:effectLst/>
                <a:latin typeface="+mn-lt"/>
                <a:ea typeface="+mn-ea"/>
                <a:cs typeface="+mn-cs"/>
              </a:rPr>
              <a:t>docker run </a:t>
            </a:r>
            <a:r>
              <a:rPr lang="zh-CN" altLang="en-US" sz="1905" b="0" i="0" u="none" strike="noStrike" kern="1200" dirty="0">
                <a:solidFill>
                  <a:schemeClr val="tx1"/>
                </a:solidFill>
                <a:effectLst/>
                <a:latin typeface="+mn-lt"/>
                <a:ea typeface="+mn-ea"/>
                <a:cs typeface="+mn-cs"/>
              </a:rPr>
              <a:t>创建时通过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link </a:t>
            </a:r>
            <a:r>
              <a:rPr lang="zh-CN" altLang="en-US" sz="1905" b="0" i="0" u="none" strike="noStrike" kern="1200" dirty="0">
                <a:solidFill>
                  <a:schemeClr val="tx1"/>
                </a:solidFill>
                <a:effectLst/>
                <a:latin typeface="+mn-lt"/>
                <a:ea typeface="+mn-ea"/>
                <a:cs typeface="+mn-cs"/>
              </a:rPr>
              <a:t>选项进行配置。</a:t>
            </a:r>
          </a:p>
          <a:p>
            <a:r>
              <a:rPr lang="zh-CN" altLang="en-US" sz="1905" b="0" i="0" u="none" strike="noStrike" kern="1200" dirty="0">
                <a:solidFill>
                  <a:schemeClr val="tx1"/>
                </a:solidFill>
                <a:effectLst/>
                <a:latin typeface="+mn-lt"/>
                <a:ea typeface="+mn-ea"/>
                <a:cs typeface="+mn-cs"/>
              </a:rPr>
              <a:t>例如，这里我们创建一个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容器，将运行我们 </a:t>
            </a:r>
            <a:r>
              <a:rPr lang="en" altLang="zh-CN" sz="1905" b="0" i="0" u="none" strike="noStrike" kern="1200" dirty="0">
                <a:solidFill>
                  <a:schemeClr val="tx1"/>
                </a:solidFill>
                <a:effectLst/>
                <a:latin typeface="+mn-lt"/>
                <a:ea typeface="+mn-ea"/>
                <a:cs typeface="+mn-cs"/>
              </a:rPr>
              <a:t>Web </a:t>
            </a:r>
            <a:r>
              <a:rPr lang="zh-CN" altLang="en-US" sz="1905" b="0" i="0" u="none" strike="noStrike" kern="1200" dirty="0">
                <a:solidFill>
                  <a:schemeClr val="tx1"/>
                </a:solidFill>
                <a:effectLst/>
                <a:latin typeface="+mn-lt"/>
                <a:ea typeface="+mn-ea"/>
                <a:cs typeface="+mn-cs"/>
              </a:rPr>
              <a:t>应用的容器连接到这个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容器上，打通两个容器间的网络，实现它们之间的网络互通。</a:t>
            </a:r>
          </a:p>
          <a:p>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容器间的网络已经打通，那么我们要如何在 </a:t>
            </a:r>
            <a:r>
              <a:rPr lang="en" altLang="zh-CN" sz="1905" b="0" i="0" u="none" strike="noStrike" kern="1200" dirty="0">
                <a:solidFill>
                  <a:schemeClr val="tx1"/>
                </a:solidFill>
                <a:effectLst/>
                <a:latin typeface="+mn-lt"/>
                <a:ea typeface="+mn-ea"/>
                <a:cs typeface="+mn-cs"/>
              </a:rPr>
              <a:t>Web </a:t>
            </a:r>
            <a:r>
              <a:rPr lang="zh-CN" altLang="en-US" sz="1905" b="0" i="0" u="none" strike="noStrike" kern="1200" dirty="0">
                <a:solidFill>
                  <a:schemeClr val="tx1"/>
                </a:solidFill>
                <a:effectLst/>
                <a:latin typeface="+mn-lt"/>
                <a:ea typeface="+mn-ea"/>
                <a:cs typeface="+mn-cs"/>
              </a:rPr>
              <a:t>应用中连接到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数据库呢？</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为容器间连接提供了一种非常友好的方式，我们只需要将容器的网络命名填入到连接地址中，就可以访问需要连接的容器了。</a:t>
            </a:r>
            <a:endParaRPr lang="en-US" altLang="zh-CN" sz="1905" b="0" i="0" u="none" strike="noStrike" kern="1200" dirty="0">
              <a:solidFill>
                <a:schemeClr val="tx1"/>
              </a:solidFill>
              <a:effectLst/>
              <a:latin typeface="+mn-lt"/>
              <a:ea typeface="+mn-ea"/>
              <a:cs typeface="+mn-cs"/>
            </a:endParaRPr>
          </a:p>
          <a:p>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在这里，连接地址中的 </a:t>
            </a:r>
            <a:r>
              <a:rPr lang="en" altLang="zh-CN" sz="1905" b="0" i="0" u="none" strike="noStrike" kern="1200" dirty="0" err="1">
                <a:solidFill>
                  <a:schemeClr val="tx1"/>
                </a:solidFill>
                <a:effectLst/>
                <a:latin typeface="+mn-lt"/>
                <a:ea typeface="+mn-ea"/>
                <a:cs typeface="+mn-cs"/>
              </a:rPr>
              <a:t>mysql</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就好似我们常见的域名解析，</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会将其指向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容器的 </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地址。</a:t>
            </a:r>
            <a:endParaRPr lang="en-US" altLang="zh-CN" sz="1905" b="0" i="0" u="none" strike="noStrike" kern="1200" dirty="0">
              <a:solidFill>
                <a:schemeClr val="tx1"/>
              </a:solidFill>
              <a:effectLst/>
              <a:latin typeface="+mn-lt"/>
              <a:ea typeface="+mn-ea"/>
              <a:cs typeface="+mn-cs"/>
            </a:endParaRPr>
          </a:p>
          <a:p>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在容器互通中为我们带来的一项便利，也就是我们不再需要真实的知道另外一个容器的 </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地址就能进行连接。再具体来对比，在以往的开发中，我们每切换一个环境 </a:t>
            </a:r>
            <a:r>
              <a:rPr lang="en-US"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例如将程序从开发环境提交到测试环境 </a:t>
            </a:r>
            <a:r>
              <a:rPr lang="en-US" altLang="zh-C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，都需要重新配置程序中的各项连接地址等参数，而在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里，我们并不需要关心这个，只需要程序中配置被连接容器的别名，映射 </a:t>
            </a:r>
            <a:r>
              <a:rPr lang="en" altLang="zh-CN" sz="1905" b="0" i="0" u="none" strike="noStrike" kern="1200" dirty="0">
                <a:solidFill>
                  <a:schemeClr val="tx1"/>
                </a:solidFill>
                <a:effectLst/>
                <a:latin typeface="+mn-lt"/>
                <a:ea typeface="+mn-ea"/>
                <a:cs typeface="+mn-cs"/>
              </a:rPr>
              <a:t>IP </a:t>
            </a:r>
            <a:r>
              <a:rPr lang="zh-CN" altLang="en-US" sz="1905" b="0" i="0" u="none" strike="noStrike" kern="1200" dirty="0">
                <a:solidFill>
                  <a:schemeClr val="tx1"/>
                </a:solidFill>
                <a:effectLst/>
                <a:latin typeface="+mn-lt"/>
                <a:ea typeface="+mn-ea"/>
                <a:cs typeface="+mn-cs"/>
              </a:rPr>
              <a:t>的工作就交给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完成了。</a:t>
            </a:r>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4</a:t>
            </a:fld>
            <a:endParaRPr kumimoji="1" lang="zh-CN" altLang="en-US"/>
          </a:p>
        </p:txBody>
      </p:sp>
    </p:spTree>
    <p:extLst>
      <p:ext uri="{BB962C8B-B14F-4D97-AF65-F5344CB8AC3E}">
        <p14:creationId xmlns:p14="http://schemas.microsoft.com/office/powerpoint/2010/main" val="4006947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需要注意的是，虽然容器间的网络打通了，但并不意味着我们可以任意访问被连接容器中的任何服务。</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为容器网络增加了一套安全机制，只有容器自身允许的端口，才能被其他容器所访问。</a:t>
            </a:r>
          </a:p>
          <a:p>
            <a:r>
              <a:rPr lang="zh-CN" altLang="en-US" sz="1905" b="0" i="0" u="none" strike="noStrike" kern="1200" dirty="0">
                <a:solidFill>
                  <a:schemeClr val="tx1"/>
                </a:solidFill>
                <a:effectLst/>
                <a:latin typeface="+mn-lt"/>
                <a:ea typeface="+mn-ea"/>
                <a:cs typeface="+mn-cs"/>
              </a:rPr>
              <a:t>这个容器自我标记端口可被访问的过程，我们通常称为暴露端口。我们在 </a:t>
            </a:r>
            <a:r>
              <a:rPr lang="en" altLang="zh-CN" sz="1905" b="0" i="0" u="none" strike="noStrike" kern="1200" dirty="0">
                <a:solidFill>
                  <a:schemeClr val="tx1"/>
                </a:solidFill>
                <a:effectLst/>
                <a:latin typeface="+mn-lt"/>
                <a:ea typeface="+mn-ea"/>
                <a:cs typeface="+mn-cs"/>
              </a:rPr>
              <a:t>docker </a:t>
            </a:r>
            <a:r>
              <a:rPr lang="en" altLang="zh-CN" sz="1905" b="0" i="0" u="none" strike="noStrike" kern="1200" dirty="0" err="1">
                <a:solidFill>
                  <a:schemeClr val="tx1"/>
                </a:solidFill>
                <a:effectLst/>
                <a:latin typeface="+mn-lt"/>
                <a:ea typeface="+mn-ea"/>
                <a:cs typeface="+mn-cs"/>
              </a:rPr>
              <a:t>ps</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的结果中可以看到容器暴露给其他容器访问的端口。</a:t>
            </a:r>
          </a:p>
          <a:p>
            <a:r>
              <a:rPr kumimoji="1" lang="en-US" altLang="zh-CN" dirty="0"/>
              <a:t>【docker</a:t>
            </a:r>
            <a:r>
              <a:rPr kumimoji="1" lang="zh-CN" altLang="en-US" dirty="0"/>
              <a:t> </a:t>
            </a:r>
            <a:r>
              <a:rPr kumimoji="1" lang="en-US" altLang="zh-CN" dirty="0" err="1"/>
              <a:t>ps</a:t>
            </a:r>
            <a:r>
              <a:rPr kumimoji="1" lang="en-US" altLang="zh-CN" dirty="0"/>
              <a:t>】</a:t>
            </a:r>
          </a:p>
          <a:p>
            <a:r>
              <a:rPr lang="zh-CN" altLang="en-US" dirty="0">
                <a:effectLst/>
              </a:rPr>
              <a:t>这里我们看到，</a:t>
            </a:r>
            <a:r>
              <a:rPr lang="en" altLang="zh-CN" dirty="0">
                <a:effectLst/>
              </a:rPr>
              <a:t>MySQL </a:t>
            </a:r>
            <a:r>
              <a:rPr lang="zh-CN" altLang="en-US" dirty="0">
                <a:effectLst/>
              </a:rPr>
              <a:t>这个容器暴露的端口是 </a:t>
            </a:r>
            <a:r>
              <a:rPr lang="en-US" altLang="zh-CN" dirty="0">
                <a:effectLst/>
              </a:rPr>
              <a:t>3306 </a:t>
            </a:r>
            <a:r>
              <a:rPr lang="zh-CN" altLang="en-US" dirty="0">
                <a:effectLst/>
              </a:rPr>
              <a:t>和 </a:t>
            </a:r>
            <a:r>
              <a:rPr lang="en-US" altLang="zh-CN" dirty="0">
                <a:effectLst/>
              </a:rPr>
              <a:t>33060</a:t>
            </a:r>
            <a:r>
              <a:rPr lang="zh-CN" altLang="en-US" dirty="0">
                <a:effectLst/>
              </a:rPr>
              <a:t>。所以我们连接到 </a:t>
            </a:r>
            <a:r>
              <a:rPr lang="en" altLang="zh-CN" dirty="0">
                <a:effectLst/>
              </a:rPr>
              <a:t>MySQL </a:t>
            </a:r>
            <a:r>
              <a:rPr lang="zh-CN" altLang="en-US" dirty="0">
                <a:effectLst/>
              </a:rPr>
              <a:t>容器后，只能对这两个端口进行访问。</a:t>
            </a:r>
          </a:p>
          <a:p>
            <a:r>
              <a:rPr lang="zh-CN" altLang="en-US" dirty="0">
                <a:effectLst/>
              </a:rPr>
              <a:t>端口的暴露可以通过 </a:t>
            </a:r>
            <a:r>
              <a:rPr lang="en" altLang="zh-CN" dirty="0">
                <a:effectLst/>
              </a:rPr>
              <a:t>Docker </a:t>
            </a:r>
            <a:r>
              <a:rPr lang="zh-CN" altLang="en-US" dirty="0">
                <a:effectLst/>
              </a:rPr>
              <a:t>镜像进行定义，也可以在容器创建时进行定义。在容器创建时进行定义的方法是借助 </a:t>
            </a:r>
            <a:r>
              <a:rPr lang="en-US" altLang="zh-CN" dirty="0">
                <a:effectLst/>
              </a:rPr>
              <a:t>--</a:t>
            </a:r>
            <a:r>
              <a:rPr lang="en" altLang="zh-CN" dirty="0">
                <a:effectLst/>
              </a:rPr>
              <a:t>expose </a:t>
            </a:r>
            <a:r>
              <a:rPr lang="zh-CN" altLang="en-US" dirty="0">
                <a:effectLst/>
              </a:rPr>
              <a:t>这个选项。</a:t>
            </a:r>
          </a:p>
          <a:p>
            <a:endParaRPr lang="en-US" altLang="zh-CN" dirty="0"/>
          </a:p>
          <a:p>
            <a:r>
              <a:rPr lang="zh-CN" altLang="en-US" dirty="0">
                <a:effectLst/>
              </a:rPr>
              <a:t>这里我们为 </a:t>
            </a:r>
            <a:r>
              <a:rPr lang="en" altLang="zh-CN" dirty="0">
                <a:effectLst/>
              </a:rPr>
              <a:t>MySQL </a:t>
            </a:r>
            <a:r>
              <a:rPr lang="zh-CN" altLang="en-US" dirty="0">
                <a:effectLst/>
              </a:rPr>
              <a:t>暴露了 </a:t>
            </a:r>
            <a:r>
              <a:rPr lang="en-US" altLang="zh-CN" dirty="0">
                <a:effectLst/>
              </a:rPr>
              <a:t>13306 </a:t>
            </a:r>
            <a:r>
              <a:rPr lang="zh-CN" altLang="en-US" dirty="0">
                <a:effectLst/>
              </a:rPr>
              <a:t>和 </a:t>
            </a:r>
            <a:r>
              <a:rPr lang="en-US" altLang="zh-CN" dirty="0">
                <a:effectLst/>
              </a:rPr>
              <a:t>23306 </a:t>
            </a:r>
            <a:r>
              <a:rPr lang="zh-CN" altLang="en-US" dirty="0">
                <a:effectLst/>
              </a:rPr>
              <a:t>这两个端口，暴露后我们可以在 </a:t>
            </a:r>
            <a:r>
              <a:rPr lang="en" altLang="zh-CN" dirty="0">
                <a:effectLst/>
              </a:rPr>
              <a:t>docker </a:t>
            </a:r>
            <a:r>
              <a:rPr lang="en" altLang="zh-CN" dirty="0" err="1">
                <a:effectLst/>
              </a:rPr>
              <a:t>ps</a:t>
            </a:r>
            <a:r>
              <a:rPr lang="en" altLang="zh-CN" dirty="0">
                <a:effectLst/>
              </a:rPr>
              <a:t> </a:t>
            </a:r>
            <a:r>
              <a:rPr lang="zh-CN" altLang="en-US" dirty="0">
                <a:effectLst/>
              </a:rPr>
              <a:t>中看到这两个端口已经成功的打开。</a:t>
            </a:r>
            <a:endParaRPr lang="en-US" altLang="zh-CN" dirty="0">
              <a:effectLst/>
            </a:endParaRPr>
          </a:p>
          <a:p>
            <a:r>
              <a:rPr lang="zh-CN" altLang="en-US" sz="1905" b="0" i="0" u="none" strike="noStrike" kern="1200" dirty="0">
                <a:solidFill>
                  <a:schemeClr val="tx1"/>
                </a:solidFill>
                <a:effectLst/>
                <a:latin typeface="+mn-lt"/>
                <a:ea typeface="+mn-ea"/>
                <a:cs typeface="+mn-cs"/>
              </a:rPr>
              <a:t>容器暴露了端口只是类似我们打开了容器的防火墙，具体能不能通过这个端口访问容器中的服务，还需要容器中的应用监听并处理来自这个端口的请求。</a:t>
            </a:r>
            <a:endParaRPr lang="en-US" altLang="zh-CN" sz="1905" b="0" i="0" u="none" strike="noStrike" kern="1200" dirty="0">
              <a:solidFill>
                <a:schemeClr val="tx1"/>
              </a:solidFill>
              <a:effectLst/>
              <a:latin typeface="+mn-lt"/>
              <a:ea typeface="+mn-ea"/>
              <a:cs typeface="+mn-cs"/>
            </a:endParaRPr>
          </a:p>
          <a:p>
            <a:endParaRPr lang="en-US" altLang="zh-CN" sz="1905" b="0" i="0" u="none" strike="noStrike" kern="1200" dirty="0">
              <a:solidFill>
                <a:schemeClr val="tx1"/>
              </a:solidFill>
              <a:effectLst/>
              <a:latin typeface="+mn-lt"/>
              <a:ea typeface="+mn-ea"/>
              <a:cs typeface="+mn-cs"/>
            </a:endParaRPr>
          </a:p>
          <a:p>
            <a:r>
              <a:rPr lang="en-US" altLang="zh-CN" dirty="0">
                <a:effectLst/>
              </a:rPr>
              <a:t>【</a:t>
            </a:r>
            <a:r>
              <a:rPr lang="zh-CN" altLang="en-US" dirty="0">
                <a:effectLst/>
              </a:rPr>
              <a:t>通过别名进行连接</a:t>
            </a:r>
            <a:r>
              <a:rPr lang="en-US" altLang="zh-CN" dirty="0">
                <a:effectLst/>
              </a:rPr>
              <a:t>】</a:t>
            </a:r>
            <a:endParaRPr lang="zh-CN" altLang="en-US" dirty="0">
              <a:effectLst/>
            </a:endParaRPr>
          </a:p>
          <a:p>
            <a:r>
              <a:rPr lang="zh-CN" altLang="en-US" sz="1905" b="0" i="0" u="none" strike="noStrike" kern="1200" dirty="0">
                <a:solidFill>
                  <a:schemeClr val="tx1"/>
                </a:solidFill>
                <a:effectLst/>
                <a:latin typeface="+mn-lt"/>
                <a:ea typeface="+mn-ea"/>
                <a:cs typeface="+mn-cs"/>
              </a:rPr>
              <a:t>纯粹的通过容器名来打开容器间的网络通道缺乏一定的灵活性，在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里还支持连接时使用别名来使我们摆脱容器名的限制。</a:t>
            </a:r>
            <a:endParaRPr lang="en-US" altLang="zh-CN" sz="1905" b="0" i="0" u="none" strike="noStrike" kern="1200" dirty="0">
              <a:solidFill>
                <a:schemeClr val="tx1"/>
              </a:solidFill>
              <a:effectLst/>
              <a:latin typeface="+mn-lt"/>
              <a:ea typeface="+mn-ea"/>
              <a:cs typeface="+mn-cs"/>
            </a:endParaRPr>
          </a:p>
          <a:p>
            <a:r>
              <a:rPr lang="en-US" altLang="zh-C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图片</a:t>
            </a:r>
            <a:r>
              <a:rPr lang="en-US" altLang="zh-CN" sz="1905" b="0" i="0" u="none" strike="noStrike" kern="1200" dirty="0">
                <a:solidFill>
                  <a:schemeClr val="tx1"/>
                </a:solidFill>
                <a:effectLst/>
                <a:latin typeface="+mn-lt"/>
                <a:ea typeface="+mn-ea"/>
                <a:cs typeface="+mn-cs"/>
              </a:rPr>
              <a:t>】</a:t>
            </a:r>
          </a:p>
          <a:p>
            <a:r>
              <a:rPr lang="zh-CN" altLang="en-US" sz="1905" b="0" i="0" u="none" strike="noStrike" kern="1200" dirty="0">
                <a:solidFill>
                  <a:schemeClr val="tx1"/>
                </a:solidFill>
                <a:effectLst/>
                <a:latin typeface="+mn-lt"/>
                <a:ea typeface="+mn-ea"/>
                <a:cs typeface="+mn-cs"/>
              </a:rPr>
              <a:t>在这里，我们使用 </a:t>
            </a:r>
            <a:r>
              <a:rPr lang="en-US" altLang="zh-CN" dirty="0"/>
              <a:t>--</a:t>
            </a:r>
            <a:r>
              <a:rPr lang="en" altLang="zh-CN" dirty="0"/>
              <a:t>link &lt;name&gt;:&lt;alias&gt;</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的形式，连接到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容器，并设置它的别名为 </a:t>
            </a:r>
            <a:r>
              <a:rPr lang="en" altLang="zh-CN" sz="1905" b="0" i="0" u="none" strike="noStrike" kern="1200" dirty="0">
                <a:solidFill>
                  <a:schemeClr val="tx1"/>
                </a:solidFill>
                <a:effectLst/>
                <a:latin typeface="+mn-lt"/>
                <a:ea typeface="+mn-ea"/>
                <a:cs typeface="+mn-cs"/>
              </a:rPr>
              <a:t>database</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当我们要在 </a:t>
            </a:r>
            <a:r>
              <a:rPr lang="en" altLang="zh-CN" sz="1905" b="0" i="0" u="none" strike="noStrike" kern="1200" dirty="0">
                <a:solidFill>
                  <a:schemeClr val="tx1"/>
                </a:solidFill>
                <a:effectLst/>
                <a:latin typeface="+mn-lt"/>
                <a:ea typeface="+mn-ea"/>
                <a:cs typeface="+mn-cs"/>
              </a:rPr>
              <a:t>Web </a:t>
            </a:r>
            <a:r>
              <a:rPr lang="zh-CN" altLang="en-US" sz="1905" b="0" i="0" u="none" strike="noStrike" kern="1200" dirty="0">
                <a:solidFill>
                  <a:schemeClr val="tx1"/>
                </a:solidFill>
                <a:effectLst/>
                <a:latin typeface="+mn-lt"/>
                <a:ea typeface="+mn-ea"/>
                <a:cs typeface="+mn-cs"/>
              </a:rPr>
              <a:t>应用中使用 </a:t>
            </a:r>
            <a:r>
              <a:rPr lang="en" altLang="zh-CN" sz="1905" b="0" i="0" u="none" strike="noStrike" kern="1200" dirty="0">
                <a:solidFill>
                  <a:schemeClr val="tx1"/>
                </a:solidFill>
                <a:effectLst/>
                <a:latin typeface="+mn-lt"/>
                <a:ea typeface="+mn-ea"/>
                <a:cs typeface="+mn-cs"/>
              </a:rPr>
              <a:t>MySQL </a:t>
            </a:r>
            <a:r>
              <a:rPr lang="zh-CN" altLang="en-US" sz="1905" b="0" i="0" u="none" strike="noStrike" kern="1200" dirty="0">
                <a:solidFill>
                  <a:schemeClr val="tx1"/>
                </a:solidFill>
                <a:effectLst/>
                <a:latin typeface="+mn-lt"/>
                <a:ea typeface="+mn-ea"/>
                <a:cs typeface="+mn-cs"/>
              </a:rPr>
              <a:t>连接时，我们就可以使用 </a:t>
            </a:r>
            <a:r>
              <a:rPr lang="en" altLang="zh-CN" sz="1905" b="0" i="0" u="none" strike="noStrike" kern="1200" dirty="0">
                <a:solidFill>
                  <a:schemeClr val="tx1"/>
                </a:solidFill>
                <a:effectLst/>
                <a:latin typeface="+mn-lt"/>
                <a:ea typeface="+mn-ea"/>
                <a:cs typeface="+mn-cs"/>
              </a:rPr>
              <a:t>database </a:t>
            </a:r>
            <a:r>
              <a:rPr lang="zh-CN" altLang="en-US" sz="1905" b="0" i="0" u="none" strike="noStrike" kern="1200" dirty="0">
                <a:solidFill>
                  <a:schemeClr val="tx1"/>
                </a:solidFill>
                <a:effectLst/>
                <a:latin typeface="+mn-lt"/>
                <a:ea typeface="+mn-ea"/>
                <a:cs typeface="+mn-cs"/>
              </a:rPr>
              <a:t>来代替连接地址了。</a:t>
            </a:r>
            <a:br>
              <a:rPr lang="zh-CN" altLang="en-US" dirty="0"/>
            </a:br>
            <a:r>
              <a:rPr lang="en-US" altLang="zh-CN" dirty="0"/>
              <a:t>【</a:t>
            </a:r>
            <a:r>
              <a:rPr lang="zh-CN" altLang="en-US" dirty="0"/>
              <a:t>图片</a:t>
            </a:r>
            <a:r>
              <a:rPr lang="en-US" altLang="zh-CN" dirty="0"/>
              <a:t>】</a:t>
            </a:r>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5</a:t>
            </a:fld>
            <a:endParaRPr kumimoji="1" lang="zh-CN" altLang="en-US"/>
          </a:p>
        </p:txBody>
      </p:sp>
    </p:spTree>
    <p:extLst>
      <p:ext uri="{BB962C8B-B14F-4D97-AF65-F5344CB8AC3E}">
        <p14:creationId xmlns:p14="http://schemas.microsoft.com/office/powerpoint/2010/main" val="191008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通过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端口映射功能，我们可以把容器的端口映射到宿主操作系统的端口上，当我们从外部访问宿主操作系统的端口时，数据请求就会自动发送给与之关联的容器端口。</a:t>
            </a:r>
          </a:p>
          <a:p>
            <a:r>
              <a:rPr lang="zh-CN" altLang="en-US" sz="1905" b="0" i="0" u="none" strike="noStrike" kern="1200" dirty="0">
                <a:solidFill>
                  <a:schemeClr val="tx1"/>
                </a:solidFill>
                <a:effectLst/>
                <a:latin typeface="+mn-lt"/>
                <a:ea typeface="+mn-ea"/>
                <a:cs typeface="+mn-cs"/>
              </a:rPr>
              <a:t>要映射端口，我们可以在创建容器时使用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p </a:t>
            </a:r>
            <a:r>
              <a:rPr lang="zh-CN" altLang="en-US" sz="1905" b="0" i="0" u="none" strike="noStrike" kern="1200" dirty="0">
                <a:solidFill>
                  <a:schemeClr val="tx1"/>
                </a:solidFill>
                <a:effectLst/>
                <a:latin typeface="+mn-lt"/>
                <a:ea typeface="+mn-ea"/>
                <a:cs typeface="+mn-cs"/>
              </a:rPr>
              <a:t>或者是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publish </a:t>
            </a:r>
            <a:r>
              <a:rPr lang="zh-CN" altLang="en-US" sz="1905" b="0" i="0" u="none" strike="noStrike" kern="1200" dirty="0">
                <a:solidFill>
                  <a:schemeClr val="tx1"/>
                </a:solidFill>
                <a:effectLst/>
                <a:latin typeface="+mn-lt"/>
                <a:ea typeface="+mn-ea"/>
                <a:cs typeface="+mn-cs"/>
              </a:rPr>
              <a:t>选项。</a:t>
            </a:r>
          </a:p>
          <a:p>
            <a:endParaRPr kumimoji="1" lang="en-US" altLang="zh-CN" dirty="0"/>
          </a:p>
          <a:p>
            <a:r>
              <a:rPr lang="zh-CN" altLang="en-US" sz="1905" b="0" i="0" u="none" strike="noStrike" kern="1200" dirty="0">
                <a:solidFill>
                  <a:schemeClr val="tx1"/>
                </a:solidFill>
                <a:effectLst/>
                <a:latin typeface="+mn-lt"/>
                <a:ea typeface="+mn-ea"/>
                <a:cs typeface="+mn-cs"/>
              </a:rPr>
              <a:t>使用端口映射选项的格式是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p &lt;</a:t>
            </a:r>
            <a:r>
              <a:rPr lang="en" altLang="zh-CN" sz="1905" b="0" i="0" u="none" strike="noStrike" kern="1200" dirty="0" err="1">
                <a:solidFill>
                  <a:schemeClr val="tx1"/>
                </a:solidFill>
                <a:effectLst/>
                <a:latin typeface="+mn-lt"/>
                <a:ea typeface="+mn-ea"/>
                <a:cs typeface="+mn-cs"/>
              </a:rPr>
              <a:t>ip</a:t>
            </a:r>
            <a:r>
              <a:rPr lang="en" altLang="zh-CN" sz="1905" b="0" i="0" u="none" strike="noStrike" kern="1200" dirty="0">
                <a:solidFill>
                  <a:schemeClr val="tx1"/>
                </a:solidFill>
                <a:effectLst/>
                <a:latin typeface="+mn-lt"/>
                <a:ea typeface="+mn-ea"/>
                <a:cs typeface="+mn-cs"/>
              </a:rPr>
              <a:t>&gt;:&lt;host-port&gt;:&lt;container-port&gt;</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其中 </a:t>
            </a:r>
            <a:r>
              <a:rPr lang="en" altLang="zh-CN" sz="1905" b="0" i="0" u="none" strike="noStrike" kern="1200" dirty="0" err="1">
                <a:solidFill>
                  <a:schemeClr val="tx1"/>
                </a:solidFill>
                <a:effectLst/>
                <a:latin typeface="+mn-lt"/>
                <a:ea typeface="+mn-ea"/>
                <a:cs typeface="+mn-cs"/>
              </a:rPr>
              <a:t>ip</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是宿主操作系统的监听 </a:t>
            </a:r>
            <a:r>
              <a:rPr lang="en" altLang="zh-CN" sz="1905" b="0" i="0" u="none" strike="noStrike" kern="1200" dirty="0" err="1">
                <a:solidFill>
                  <a:schemeClr val="tx1"/>
                </a:solidFill>
                <a:effectLst/>
                <a:latin typeface="+mn-lt"/>
                <a:ea typeface="+mn-ea"/>
                <a:cs typeface="+mn-cs"/>
              </a:rPr>
              <a:t>ip</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可以用来控制监听的网卡，默认为 </a:t>
            </a:r>
            <a:r>
              <a:rPr lang="en-US" altLang="zh-CN" sz="1905" b="0" i="0" u="none" strike="noStrike" kern="1200" dirty="0">
                <a:solidFill>
                  <a:schemeClr val="tx1"/>
                </a:solidFill>
                <a:effectLst/>
                <a:latin typeface="+mn-lt"/>
                <a:ea typeface="+mn-ea"/>
                <a:cs typeface="+mn-cs"/>
              </a:rPr>
              <a:t>0.0.0.0</a:t>
            </a:r>
            <a:r>
              <a:rPr lang="zh-CN" altLang="en-US" sz="1905" b="0" i="0" u="none" strike="noStrike" kern="1200" dirty="0">
                <a:solidFill>
                  <a:schemeClr val="tx1"/>
                </a:solidFill>
                <a:effectLst/>
                <a:latin typeface="+mn-lt"/>
                <a:ea typeface="+mn-ea"/>
                <a:cs typeface="+mn-cs"/>
              </a:rPr>
              <a:t>，也就是监听所有网卡。</a:t>
            </a:r>
            <a:r>
              <a:rPr lang="en" altLang="zh-CN" sz="1905" b="0" i="0" u="none" strike="noStrike" kern="1200" dirty="0">
                <a:solidFill>
                  <a:schemeClr val="tx1"/>
                </a:solidFill>
                <a:effectLst/>
                <a:latin typeface="+mn-lt"/>
                <a:ea typeface="+mn-ea"/>
                <a:cs typeface="+mn-cs"/>
              </a:rPr>
              <a:t>host-port </a:t>
            </a:r>
            <a:r>
              <a:rPr lang="zh-CN" altLang="en-US" sz="1905" b="0" i="0" u="none" strike="noStrike" kern="1200" dirty="0">
                <a:solidFill>
                  <a:schemeClr val="tx1"/>
                </a:solidFill>
                <a:effectLst/>
                <a:latin typeface="+mn-lt"/>
                <a:ea typeface="+mn-ea"/>
                <a:cs typeface="+mn-cs"/>
              </a:rPr>
              <a:t>和 </a:t>
            </a:r>
            <a:r>
              <a:rPr lang="en" altLang="zh-CN" sz="1905" b="0" i="0" u="none" strike="noStrike" kern="1200" dirty="0">
                <a:solidFill>
                  <a:schemeClr val="tx1"/>
                </a:solidFill>
                <a:effectLst/>
                <a:latin typeface="+mn-lt"/>
                <a:ea typeface="+mn-ea"/>
                <a:cs typeface="+mn-cs"/>
              </a:rPr>
              <a:t>container-port </a:t>
            </a:r>
            <a:r>
              <a:rPr lang="zh-CN" altLang="en-US" sz="1905" b="0" i="0" u="none" strike="noStrike" kern="1200" dirty="0">
                <a:solidFill>
                  <a:schemeClr val="tx1"/>
                </a:solidFill>
                <a:effectLst/>
                <a:latin typeface="+mn-lt"/>
                <a:ea typeface="+mn-ea"/>
                <a:cs typeface="+mn-cs"/>
              </a:rPr>
              <a:t>分别表示映射到宿主操作系统的端口和容器的端口，这两者是可以不一样的，我们可以将容器的 </a:t>
            </a:r>
            <a:r>
              <a:rPr lang="en-US" altLang="zh-CN" sz="1905" b="0" i="0" u="none" strike="noStrike" kern="1200" dirty="0">
                <a:solidFill>
                  <a:schemeClr val="tx1"/>
                </a:solidFill>
                <a:effectLst/>
                <a:latin typeface="+mn-lt"/>
                <a:ea typeface="+mn-ea"/>
                <a:cs typeface="+mn-cs"/>
              </a:rPr>
              <a:t>80 </a:t>
            </a:r>
            <a:r>
              <a:rPr lang="zh-CN" altLang="en-US" sz="1905" b="0" i="0" u="none" strike="noStrike" kern="1200" dirty="0">
                <a:solidFill>
                  <a:schemeClr val="tx1"/>
                </a:solidFill>
                <a:effectLst/>
                <a:latin typeface="+mn-lt"/>
                <a:ea typeface="+mn-ea"/>
                <a:cs typeface="+mn-cs"/>
              </a:rPr>
              <a:t>端口映射到宿主操作系统的 </a:t>
            </a:r>
            <a:r>
              <a:rPr lang="en-US" altLang="zh-CN" sz="1905" b="0" i="0" u="none" strike="noStrike" kern="1200" dirty="0">
                <a:solidFill>
                  <a:schemeClr val="tx1"/>
                </a:solidFill>
                <a:effectLst/>
                <a:latin typeface="+mn-lt"/>
                <a:ea typeface="+mn-ea"/>
                <a:cs typeface="+mn-cs"/>
              </a:rPr>
              <a:t>8080 </a:t>
            </a:r>
            <a:r>
              <a:rPr lang="zh-CN" altLang="en-US" sz="1905" b="0" i="0" u="none" strike="noStrike" kern="1200" dirty="0">
                <a:solidFill>
                  <a:schemeClr val="tx1"/>
                </a:solidFill>
                <a:effectLst/>
                <a:latin typeface="+mn-lt"/>
                <a:ea typeface="+mn-ea"/>
                <a:cs typeface="+mn-cs"/>
              </a:rPr>
              <a:t>端口，传入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p 8080:80 </a:t>
            </a:r>
            <a:r>
              <a:rPr lang="zh-CN" altLang="en-US" sz="1905" b="0" i="0" u="none" strike="noStrike" kern="1200" dirty="0">
                <a:solidFill>
                  <a:schemeClr val="tx1"/>
                </a:solidFill>
                <a:effectLst/>
                <a:latin typeface="+mn-lt"/>
                <a:ea typeface="+mn-ea"/>
                <a:cs typeface="+mn-cs"/>
              </a:rPr>
              <a:t>即可。</a:t>
            </a:r>
          </a:p>
          <a:p>
            <a:r>
              <a:rPr lang="zh-CN" altLang="en-US" sz="1905" b="0" i="0" u="none" strike="noStrike" kern="1200" dirty="0">
                <a:solidFill>
                  <a:schemeClr val="tx1"/>
                </a:solidFill>
                <a:effectLst/>
                <a:latin typeface="+mn-lt"/>
                <a:ea typeface="+mn-ea"/>
                <a:cs typeface="+mn-cs"/>
              </a:rPr>
              <a:t>我们可以在容器列表里看到端口映射的配置。</a:t>
            </a:r>
          </a:p>
          <a:p>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6</a:t>
            </a:fld>
            <a:endParaRPr kumimoji="1" lang="zh-CN" altLang="en-US"/>
          </a:p>
        </p:txBody>
      </p:sp>
    </p:spTree>
    <p:extLst>
      <p:ext uri="{BB962C8B-B14F-4D97-AF65-F5344CB8AC3E}">
        <p14:creationId xmlns:p14="http://schemas.microsoft.com/office/powerpoint/2010/main" val="3622459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由于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采用轻量级容器的设计，每个容器一般只运行一个软件，而目前绝大多数应用系统都绝不是一个软件所能组成的。虽然我们之前提到了容器间互相连接、交换数据的各种方法，通过这些方法足以搭建起完整的用于应用系统运行的容器群，但是这显然还不够，这个容器群的搭建需要执行太多命令，更重要的是需要考虑太多应用和容器间的依赖关系处理，是一波令人头大的操作。</a:t>
            </a:r>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拿任何一个相对完整的应用系统来说，都不可能是由一个程序独立支撑的，而对于使用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来部署的分布式计算服务更是这样。随着时代的发展和技术演进，我们越来越推崇将大型服务拆分成较小的微服务，分别部署到独立的机器或容器中。也就是说，我们的应用系统往往由数十个甚至上百个应用程序或微服务组成。即使是一个小的微服务模块，通常都需要多个应用协作完成工作</a:t>
            </a:r>
            <a:endParaRPr lang="en-US" altLang="zh-CN" sz="1905" b="0" i="0" u="none" strike="noStrike" kern="1200" dirty="0">
              <a:solidFill>
                <a:schemeClr val="tx1"/>
              </a:solidFill>
              <a:effectLst/>
              <a:latin typeface="+mn-lt"/>
              <a:ea typeface="+mn-ea"/>
              <a:cs typeface="+mn-cs"/>
            </a:endParaRPr>
          </a:p>
          <a:p>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如果说 </a:t>
            </a:r>
            <a:r>
              <a:rPr lang="en" altLang="zh-CN" sz="1905" b="0" i="0" u="none" strike="noStrike" kern="1200" dirty="0" err="1">
                <a:solidFill>
                  <a:schemeClr val="tx1"/>
                </a:solidFill>
                <a:effectLst/>
                <a:latin typeface="+mn-lt"/>
                <a:ea typeface="+mn-ea"/>
                <a:cs typeface="+mn-cs"/>
              </a:rPr>
              <a:t>Dockerfile</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是将容器内运行环境的搭建固化下来，那么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我们就可以理解为将多个容器运行的方式和配置固化下来。</a:t>
            </a:r>
          </a:p>
          <a:p>
            <a:r>
              <a:rPr lang="zh-CN" altLang="en-US" sz="1905" b="0" i="0" u="none" strike="noStrike" kern="1200" dirty="0">
                <a:solidFill>
                  <a:schemeClr val="tx1"/>
                </a:solidFill>
                <a:effectLst/>
                <a:latin typeface="+mn-lt"/>
                <a:ea typeface="+mn-ea"/>
                <a:cs typeface="+mn-cs"/>
              </a:rPr>
              <a:t>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里，我们通过一个配置文件，将所有与应用系统相关的软件及它们对应的容器进行配置，之后使用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提供的命令进行启动，就能让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将刚才我们所提到的那些复杂问题解决掉。</a:t>
            </a:r>
          </a:p>
          <a:p>
            <a:br>
              <a:rPr lang="zh-CN" altLang="en-US" dirty="0"/>
            </a:br>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7</a:t>
            </a:fld>
            <a:endParaRPr kumimoji="1" lang="zh-CN" altLang="en-US"/>
          </a:p>
        </p:txBody>
      </p:sp>
    </p:spTree>
    <p:extLst>
      <p:ext uri="{BB962C8B-B14F-4D97-AF65-F5344CB8AC3E}">
        <p14:creationId xmlns:p14="http://schemas.microsoft.com/office/powerpoint/2010/main" val="7313665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如果将使用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的步骤简化来说，可以分成三步。</a:t>
            </a:r>
          </a:p>
          <a:p>
            <a:r>
              <a:rPr lang="zh-CN" altLang="en-US" sz="1905" b="0" i="0" u="none" strike="noStrike" kern="1200" dirty="0">
                <a:solidFill>
                  <a:schemeClr val="tx1"/>
                </a:solidFill>
                <a:effectLst/>
                <a:latin typeface="+mn-lt"/>
                <a:ea typeface="+mn-ea"/>
                <a:cs typeface="+mn-cs"/>
              </a:rPr>
              <a:t>如果需要的话，编写容器所需镜像的 </a:t>
            </a:r>
            <a:r>
              <a:rPr lang="en" altLang="zh-CN" sz="1905" b="0" i="0" u="none" strike="noStrike" kern="1200" dirty="0" err="1">
                <a:solidFill>
                  <a:schemeClr val="tx1"/>
                </a:solidFill>
                <a:effectLst/>
                <a:latin typeface="+mn-lt"/>
                <a:ea typeface="+mn-ea"/>
                <a:cs typeface="+mn-cs"/>
              </a:rPr>
              <a:t>Dockerfile</a:t>
            </a:r>
            <a:r>
              <a:rPr lang="zh-CN" altLang="e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也可以使用现有的镜像 </a:t>
            </a:r>
            <a:r>
              <a:rPr lang="en-US" altLang="zh-CN" sz="1905" b="0" i="0" u="none" strike="noStrike" kern="1200" dirty="0">
                <a:solidFill>
                  <a:schemeClr val="tx1"/>
                </a:solidFill>
                <a:effectLst/>
                <a:latin typeface="+mn-lt"/>
                <a:ea typeface="+mn-ea"/>
                <a:cs typeface="+mn-cs"/>
              </a:rPr>
              <a:t>)</a:t>
            </a:r>
          </a:p>
          <a:p>
            <a:r>
              <a:rPr lang="zh-CN" altLang="en-US" sz="1905" b="0" i="0" u="none" strike="noStrike" kern="1200" dirty="0">
                <a:solidFill>
                  <a:schemeClr val="tx1"/>
                </a:solidFill>
                <a:effectLst/>
                <a:latin typeface="+mn-lt"/>
                <a:ea typeface="+mn-ea"/>
                <a:cs typeface="+mn-cs"/>
              </a:rPr>
              <a:t>编写用于配置容器的 </a:t>
            </a:r>
            <a:r>
              <a:rPr lang="en" altLang="zh-CN" sz="1905" b="0" i="0" u="none" strike="noStrike" kern="1200" dirty="0">
                <a:solidFill>
                  <a:schemeClr val="tx1"/>
                </a:solidFill>
                <a:effectLst/>
                <a:latin typeface="+mn-lt"/>
                <a:ea typeface="+mn-ea"/>
                <a:cs typeface="+mn-cs"/>
              </a:rPr>
              <a:t>docker-</a:t>
            </a:r>
            <a:r>
              <a:rPr lang="en" altLang="zh-CN" sz="1905" b="0" i="0" u="none" strike="noStrike" kern="1200" dirty="0" err="1">
                <a:solidFill>
                  <a:schemeClr val="tx1"/>
                </a:solidFill>
                <a:effectLst/>
                <a:latin typeface="+mn-lt"/>
                <a:ea typeface="+mn-ea"/>
                <a:cs typeface="+mn-cs"/>
              </a:rPr>
              <a:t>compose.yml</a:t>
            </a:r>
            <a:r>
              <a:rPr lang="zh-CN" altLang="en" sz="1905" b="0" i="0" u="none" strike="noStrike" kern="1200" dirty="0">
                <a:solidFill>
                  <a:schemeClr val="tx1"/>
                </a:solidFill>
                <a:effectLst/>
                <a:latin typeface="+mn-lt"/>
                <a:ea typeface="+mn-ea"/>
                <a:cs typeface="+mn-cs"/>
              </a:rPr>
              <a:t>；</a:t>
            </a:r>
          </a:p>
          <a:p>
            <a:r>
              <a:rPr lang="zh-CN" altLang="en-US" sz="1905" b="0" i="0" u="none" strike="noStrike" kern="1200" dirty="0">
                <a:solidFill>
                  <a:schemeClr val="tx1"/>
                </a:solidFill>
                <a:effectLst/>
                <a:latin typeface="+mn-lt"/>
                <a:ea typeface="+mn-ea"/>
                <a:cs typeface="+mn-cs"/>
              </a:rPr>
              <a:t>使用 </a:t>
            </a:r>
            <a:r>
              <a:rPr lang="en" altLang="zh-CN" sz="1905" b="0" i="0" u="none" strike="noStrike" kern="1200" dirty="0">
                <a:solidFill>
                  <a:schemeClr val="tx1"/>
                </a:solidFill>
                <a:effectLst/>
                <a:latin typeface="+mn-lt"/>
                <a:ea typeface="+mn-ea"/>
                <a:cs typeface="+mn-cs"/>
              </a:rPr>
              <a:t>docker-compose </a:t>
            </a:r>
            <a:r>
              <a:rPr lang="zh-CN" altLang="en-US" sz="1905" b="0" i="0" u="none" strike="noStrike" kern="1200" dirty="0">
                <a:solidFill>
                  <a:schemeClr val="tx1"/>
                </a:solidFill>
                <a:effectLst/>
                <a:latin typeface="+mn-lt"/>
                <a:ea typeface="+mn-ea"/>
                <a:cs typeface="+mn-cs"/>
              </a:rPr>
              <a:t>命令启动应用。</a:t>
            </a:r>
          </a:p>
          <a:p>
            <a:r>
              <a:rPr lang="zh-CN" altLang="en-US" sz="1905" b="0" i="0" u="none" strike="noStrike" kern="1200" dirty="0">
                <a:solidFill>
                  <a:schemeClr val="tx1"/>
                </a:solidFill>
                <a:effectLst/>
                <a:latin typeface="+mn-lt"/>
                <a:ea typeface="+mn-ea"/>
                <a:cs typeface="+mn-cs"/>
              </a:rPr>
              <a:t>准备镜像这一过程我们之前已经掌握了，这里我们就简单来看看后面两个步骤。</a:t>
            </a:r>
          </a:p>
          <a:p>
            <a:endParaRPr kumimoji="1" lang="en-US" altLang="zh-CN" dirty="0"/>
          </a:p>
          <a:p>
            <a:r>
              <a:rPr kumimoji="1" lang="en-US" altLang="zh-CN" dirty="0"/>
              <a:t>【</a:t>
            </a:r>
            <a:r>
              <a:rPr kumimoji="1" lang="zh-CN" altLang="en-US" dirty="0"/>
              <a:t>文件</a:t>
            </a:r>
            <a:r>
              <a:rPr kumimoji="1" lang="en-US" altLang="zh-CN" dirty="0"/>
              <a:t>】</a:t>
            </a:r>
          </a:p>
          <a:p>
            <a:r>
              <a:rPr lang="zh-CN" altLang="en-US" sz="1905" b="0" i="0" u="none" strike="noStrike" kern="1200" dirty="0">
                <a:solidFill>
                  <a:schemeClr val="tx1"/>
                </a:solidFill>
                <a:effectLst/>
                <a:latin typeface="+mn-lt"/>
                <a:ea typeface="+mn-ea"/>
                <a:cs typeface="+mn-cs"/>
              </a:rPr>
              <a:t>配置文件是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的核心部分，我们正是通过它去定义组成应用服务容器群的各项配置，而编写配置文件，则是使用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过程中最核心的一个步骤。</a:t>
            </a:r>
          </a:p>
          <a:p>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的配置文件是一个基于 </a:t>
            </a:r>
            <a:r>
              <a:rPr lang="en" altLang="zh-CN" sz="1905" b="0" i="0" u="none" strike="noStrike" kern="1200" dirty="0">
                <a:solidFill>
                  <a:schemeClr val="tx1"/>
                </a:solidFill>
                <a:effectLst/>
                <a:latin typeface="+mn-lt"/>
                <a:ea typeface="+mn-ea"/>
                <a:cs typeface="+mn-cs"/>
                <a:hlinkClick r:id="rId3"/>
              </a:rPr>
              <a:t>YAML</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格式的文件。关于 </a:t>
            </a:r>
            <a:r>
              <a:rPr lang="en" altLang="zh-CN" sz="1905" b="0" i="0" u="none" strike="noStrike" kern="1200" dirty="0">
                <a:solidFill>
                  <a:schemeClr val="tx1"/>
                </a:solidFill>
                <a:effectLst/>
                <a:latin typeface="+mn-lt"/>
                <a:ea typeface="+mn-ea"/>
                <a:cs typeface="+mn-cs"/>
              </a:rPr>
              <a:t>YAML </a:t>
            </a:r>
            <a:r>
              <a:rPr lang="zh-CN" altLang="en-US" sz="1905" b="0" i="0" u="none" strike="noStrike" kern="1200" dirty="0">
                <a:solidFill>
                  <a:schemeClr val="tx1"/>
                </a:solidFill>
                <a:effectLst/>
                <a:latin typeface="+mn-lt"/>
                <a:ea typeface="+mn-ea"/>
                <a:cs typeface="+mn-cs"/>
              </a:rPr>
              <a:t>的语法大家可以在网上找到，这里不再细说，总的来说，</a:t>
            </a:r>
            <a:r>
              <a:rPr lang="en" altLang="zh-CN" sz="1905" b="0" i="0" u="none" strike="noStrike" kern="1200" dirty="0">
                <a:solidFill>
                  <a:schemeClr val="tx1"/>
                </a:solidFill>
                <a:effectLst/>
                <a:latin typeface="+mn-lt"/>
                <a:ea typeface="+mn-ea"/>
                <a:cs typeface="+mn-cs"/>
              </a:rPr>
              <a:t>YAML </a:t>
            </a:r>
            <a:r>
              <a:rPr lang="zh-CN" altLang="en-US" sz="1905" b="0" i="0" u="none" strike="noStrike" kern="1200" dirty="0">
                <a:solidFill>
                  <a:schemeClr val="tx1"/>
                </a:solidFill>
                <a:effectLst/>
                <a:latin typeface="+mn-lt"/>
                <a:ea typeface="+mn-ea"/>
                <a:cs typeface="+mn-cs"/>
              </a:rPr>
              <a:t>是一种清晰、简单的标记语言，你甚至都可以在看过几个例子后摸索出它的语法。</a:t>
            </a:r>
          </a:p>
          <a:p>
            <a:r>
              <a:rPr lang="zh-CN" altLang="en-US" sz="1905" b="0" i="0" u="none" strike="noStrike" kern="1200" dirty="0">
                <a:solidFill>
                  <a:schemeClr val="tx1"/>
                </a:solidFill>
                <a:effectLst/>
                <a:latin typeface="+mn-lt"/>
                <a:ea typeface="+mn-ea"/>
                <a:cs typeface="+mn-cs"/>
              </a:rPr>
              <a:t>与 </a:t>
            </a:r>
            <a:r>
              <a:rPr lang="en" altLang="zh-CN" sz="1905" b="0" i="0" u="none" strike="noStrike" kern="1200" dirty="0" err="1">
                <a:solidFill>
                  <a:schemeClr val="tx1"/>
                </a:solidFill>
                <a:effectLst/>
                <a:latin typeface="+mn-lt"/>
                <a:ea typeface="+mn-ea"/>
                <a:cs typeface="+mn-cs"/>
              </a:rPr>
              <a:t>Dockerfile</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采用 </a:t>
            </a:r>
            <a:r>
              <a:rPr lang="en" altLang="zh-CN" sz="1905" b="0" i="0" u="none" strike="noStrike" kern="1200" dirty="0" err="1">
                <a:solidFill>
                  <a:schemeClr val="tx1"/>
                </a:solidFill>
                <a:effectLst/>
                <a:latin typeface="+mn-lt"/>
                <a:ea typeface="+mn-ea"/>
                <a:cs typeface="+mn-cs"/>
              </a:rPr>
              <a:t>Dockerfile</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这个名字作为镜像构建定义的默认文件名一样，</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的配置文件也有一个缺省的文件名，也就是 </a:t>
            </a:r>
            <a:r>
              <a:rPr lang="en" altLang="zh-CN" sz="1905" b="0" i="0" u="none" strike="noStrike" kern="1200" dirty="0">
                <a:solidFill>
                  <a:schemeClr val="tx1"/>
                </a:solidFill>
                <a:effectLst/>
                <a:latin typeface="+mn-lt"/>
                <a:ea typeface="+mn-ea"/>
                <a:cs typeface="+mn-cs"/>
              </a:rPr>
              <a:t>docker-</a:t>
            </a:r>
            <a:r>
              <a:rPr lang="en" altLang="zh-CN" sz="1905" b="0" i="0" u="none" strike="noStrike" kern="1200" dirty="0" err="1">
                <a:solidFill>
                  <a:schemeClr val="tx1"/>
                </a:solidFill>
                <a:effectLst/>
                <a:latin typeface="+mn-lt"/>
                <a:ea typeface="+mn-ea"/>
                <a:cs typeface="+mn-cs"/>
              </a:rPr>
              <a:t>compose.yml</a:t>
            </a:r>
            <a:r>
              <a:rPr lang="zh-CN" altLang="en" sz="1905" b="0" i="0" u="none" strike="noStrike" kern="1200" dirty="0">
                <a:solidFill>
                  <a:schemeClr val="tx1"/>
                </a:solidFill>
                <a:effectLst/>
                <a:latin typeface="+mn-lt"/>
                <a:ea typeface="+mn-ea"/>
                <a:cs typeface="+mn-cs"/>
              </a:rPr>
              <a:t>，</a:t>
            </a:r>
            <a:r>
              <a:rPr lang="zh-CN" altLang="en-US" sz="1905" b="0" i="0" u="none" strike="noStrike" kern="1200" dirty="0">
                <a:solidFill>
                  <a:schemeClr val="tx1"/>
                </a:solidFill>
                <a:effectLst/>
                <a:latin typeface="+mn-lt"/>
                <a:ea typeface="+mn-ea"/>
                <a:cs typeface="+mn-cs"/>
              </a:rPr>
              <a:t>如非必要，我建议大家直接使用这个文件名来做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项目的定义。</a:t>
            </a:r>
          </a:p>
          <a:p>
            <a:r>
              <a:rPr lang="zh-CN" altLang="en-US" sz="1905" b="0" i="0" u="none" strike="noStrike" kern="1200" dirty="0">
                <a:solidFill>
                  <a:schemeClr val="tx1"/>
                </a:solidFill>
                <a:effectLst/>
                <a:latin typeface="+mn-lt"/>
                <a:ea typeface="+mn-ea"/>
                <a:cs typeface="+mn-cs"/>
              </a:rPr>
              <a:t>这里我们来看一个简单的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配置文件内容。</a:t>
            </a:r>
          </a:p>
          <a:p>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8</a:t>
            </a:fld>
            <a:endParaRPr kumimoji="1" lang="zh-CN" altLang="en-US"/>
          </a:p>
        </p:txBody>
      </p:sp>
    </p:spTree>
    <p:extLst>
      <p:ext uri="{BB962C8B-B14F-4D97-AF65-F5344CB8AC3E}">
        <p14:creationId xmlns:p14="http://schemas.microsoft.com/office/powerpoint/2010/main" val="3927423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配置文件里可以包含许多内容，从每个容器的各个细节控制，到网络、数据卷等的定义。</a:t>
            </a:r>
          </a:p>
          <a:p>
            <a:r>
              <a:rPr lang="zh-CN" altLang="en-US" sz="1905" b="0" i="0" u="none" strike="noStrike" kern="1200" dirty="0">
                <a:solidFill>
                  <a:schemeClr val="tx1"/>
                </a:solidFill>
                <a:effectLst/>
                <a:latin typeface="+mn-lt"/>
                <a:ea typeface="+mn-ea"/>
                <a:cs typeface="+mn-cs"/>
              </a:rPr>
              <a:t>这里我们看几个主要的细节。首先是 </a:t>
            </a:r>
            <a:r>
              <a:rPr lang="en" altLang="zh-CN" sz="1905" b="0" i="0" u="none" strike="noStrike" kern="1200" dirty="0">
                <a:solidFill>
                  <a:schemeClr val="tx1"/>
                </a:solidFill>
                <a:effectLst/>
                <a:latin typeface="+mn-lt"/>
                <a:ea typeface="+mn-ea"/>
                <a:cs typeface="+mn-cs"/>
              </a:rPr>
              <a:t>version </a:t>
            </a:r>
            <a:r>
              <a:rPr lang="zh-CN" altLang="en-US" sz="1905" b="0" i="0" u="none" strike="noStrike" kern="1200" dirty="0">
                <a:solidFill>
                  <a:schemeClr val="tx1"/>
                </a:solidFill>
                <a:effectLst/>
                <a:latin typeface="+mn-lt"/>
                <a:ea typeface="+mn-ea"/>
                <a:cs typeface="+mn-cs"/>
              </a:rPr>
              <a:t>这个配置，这代表我们定义的 </a:t>
            </a:r>
            <a:r>
              <a:rPr lang="en" altLang="zh-CN" sz="1905" b="0" i="0" u="none" strike="noStrike" kern="1200" dirty="0">
                <a:solidFill>
                  <a:schemeClr val="tx1"/>
                </a:solidFill>
                <a:effectLst/>
                <a:latin typeface="+mn-lt"/>
                <a:ea typeface="+mn-ea"/>
                <a:cs typeface="+mn-cs"/>
              </a:rPr>
              <a:t>docker-</a:t>
            </a:r>
            <a:r>
              <a:rPr lang="en" altLang="zh-CN" sz="1905" b="0" i="0" u="none" strike="noStrike" kern="1200" dirty="0" err="1">
                <a:solidFill>
                  <a:schemeClr val="tx1"/>
                </a:solidFill>
                <a:effectLst/>
                <a:latin typeface="+mn-lt"/>
                <a:ea typeface="+mn-ea"/>
                <a:cs typeface="+mn-cs"/>
              </a:rPr>
              <a:t>compose.yml</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文件内容所采用的版本，目前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的配置文件已经迭代至了第三版，其所支持的功能也越来越丰富，所以我们建议使用最新的版本来定义。</a:t>
            </a:r>
          </a:p>
          <a:p>
            <a:r>
              <a:rPr lang="zh-CN" altLang="en-US" sz="1905" b="0" i="0" u="none" strike="noStrike" kern="1200" dirty="0">
                <a:solidFill>
                  <a:schemeClr val="tx1"/>
                </a:solidFill>
                <a:effectLst/>
                <a:latin typeface="+mn-lt"/>
                <a:ea typeface="+mn-ea"/>
                <a:cs typeface="+mn-cs"/>
              </a:rPr>
              <a:t>接下来我们来看 </a:t>
            </a:r>
            <a:r>
              <a:rPr lang="en" altLang="zh-CN" sz="1905" b="0" i="0" u="none" strike="noStrike" kern="1200" dirty="0">
                <a:solidFill>
                  <a:schemeClr val="tx1"/>
                </a:solidFill>
                <a:effectLst/>
                <a:latin typeface="+mn-lt"/>
                <a:ea typeface="+mn-ea"/>
                <a:cs typeface="+mn-cs"/>
              </a:rPr>
              <a:t>services </a:t>
            </a:r>
            <a:r>
              <a:rPr lang="zh-CN" altLang="en-US" sz="1905" b="0" i="0" u="none" strike="noStrike" kern="1200" dirty="0">
                <a:solidFill>
                  <a:schemeClr val="tx1"/>
                </a:solidFill>
                <a:effectLst/>
                <a:latin typeface="+mn-lt"/>
                <a:ea typeface="+mn-ea"/>
                <a:cs typeface="+mn-cs"/>
              </a:rPr>
              <a:t>这块，这是整个 </a:t>
            </a:r>
            <a:r>
              <a:rPr lang="en" altLang="zh-CN" sz="1905" b="0" i="0" u="none" strike="noStrike" kern="1200" dirty="0">
                <a:solidFill>
                  <a:schemeClr val="tx1"/>
                </a:solidFill>
                <a:effectLst/>
                <a:latin typeface="+mn-lt"/>
                <a:ea typeface="+mn-ea"/>
                <a:cs typeface="+mn-cs"/>
              </a:rPr>
              <a:t>docker-</a:t>
            </a:r>
            <a:r>
              <a:rPr lang="en" altLang="zh-CN" sz="1905" b="0" i="0" u="none" strike="noStrike" kern="1200" dirty="0" err="1">
                <a:solidFill>
                  <a:schemeClr val="tx1"/>
                </a:solidFill>
                <a:effectLst/>
                <a:latin typeface="+mn-lt"/>
                <a:ea typeface="+mn-ea"/>
                <a:cs typeface="+mn-cs"/>
              </a:rPr>
              <a:t>compose.yml</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的核心部分，其定义了容器的各项细节。</a:t>
            </a:r>
          </a:p>
          <a:p>
            <a:r>
              <a:rPr lang="zh-CN" altLang="en-US" sz="1905" b="0" i="0" u="none" strike="noStrike" kern="1200" dirty="0">
                <a:solidFill>
                  <a:schemeClr val="tx1"/>
                </a:solidFill>
                <a:effectLst/>
                <a:latin typeface="+mn-lt"/>
                <a:ea typeface="+mn-ea"/>
                <a:cs typeface="+mn-cs"/>
              </a:rPr>
              <a:t>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里不直接体现容器这个概念，这是把 </a:t>
            </a:r>
            <a:r>
              <a:rPr lang="en" altLang="zh-CN" sz="1905" b="0" i="0" u="none" strike="noStrike" kern="1200" dirty="0">
                <a:solidFill>
                  <a:schemeClr val="tx1"/>
                </a:solidFill>
                <a:effectLst/>
                <a:latin typeface="+mn-lt"/>
                <a:ea typeface="+mn-ea"/>
                <a:cs typeface="+mn-cs"/>
              </a:rPr>
              <a:t>service </a:t>
            </a:r>
            <a:r>
              <a:rPr lang="zh-CN" altLang="en-US" sz="1905" b="0" i="0" u="none" strike="noStrike" kern="1200" dirty="0">
                <a:solidFill>
                  <a:schemeClr val="tx1"/>
                </a:solidFill>
                <a:effectLst/>
                <a:latin typeface="+mn-lt"/>
                <a:ea typeface="+mn-ea"/>
                <a:cs typeface="+mn-cs"/>
              </a:rPr>
              <a:t>作为配置的最小单元。虽然我们看上去每个 </a:t>
            </a:r>
            <a:r>
              <a:rPr lang="en" altLang="zh-CN" sz="1905" b="0" i="0" u="none" strike="noStrike" kern="1200" dirty="0">
                <a:solidFill>
                  <a:schemeClr val="tx1"/>
                </a:solidFill>
                <a:effectLst/>
                <a:latin typeface="+mn-lt"/>
                <a:ea typeface="+mn-ea"/>
                <a:cs typeface="+mn-cs"/>
              </a:rPr>
              <a:t>service </a:t>
            </a:r>
            <a:r>
              <a:rPr lang="zh-CN" altLang="en-US" sz="1905" b="0" i="0" u="none" strike="noStrike" kern="1200" dirty="0">
                <a:solidFill>
                  <a:schemeClr val="tx1"/>
                </a:solidFill>
                <a:effectLst/>
                <a:latin typeface="+mn-lt"/>
                <a:ea typeface="+mn-ea"/>
                <a:cs typeface="+mn-cs"/>
              </a:rPr>
              <a:t>里的配置内容就像是在配置容器，但其实 </a:t>
            </a:r>
            <a:r>
              <a:rPr lang="en" altLang="zh-CN" sz="1905" b="0" i="0" u="none" strike="noStrike" kern="1200" dirty="0">
                <a:solidFill>
                  <a:schemeClr val="tx1"/>
                </a:solidFill>
                <a:effectLst/>
                <a:latin typeface="+mn-lt"/>
                <a:ea typeface="+mn-ea"/>
                <a:cs typeface="+mn-cs"/>
              </a:rPr>
              <a:t>service </a:t>
            </a:r>
            <a:r>
              <a:rPr lang="zh-CN" altLang="en-US" sz="1905" b="0" i="0" u="none" strike="noStrike" kern="1200" dirty="0">
                <a:solidFill>
                  <a:schemeClr val="tx1"/>
                </a:solidFill>
                <a:effectLst/>
                <a:latin typeface="+mn-lt"/>
                <a:ea typeface="+mn-ea"/>
                <a:cs typeface="+mn-cs"/>
              </a:rPr>
              <a:t>代表的是一个应用集群的配置。每个 </a:t>
            </a:r>
            <a:r>
              <a:rPr lang="en" altLang="zh-CN" sz="1905" b="0" i="0" u="none" strike="noStrike" kern="1200" dirty="0">
                <a:solidFill>
                  <a:schemeClr val="tx1"/>
                </a:solidFill>
                <a:effectLst/>
                <a:latin typeface="+mn-lt"/>
                <a:ea typeface="+mn-ea"/>
                <a:cs typeface="+mn-cs"/>
              </a:rPr>
              <a:t>service </a:t>
            </a:r>
            <a:r>
              <a:rPr lang="zh-CN" altLang="en-US" sz="1905" b="0" i="0" u="none" strike="noStrike" kern="1200" dirty="0">
                <a:solidFill>
                  <a:schemeClr val="tx1"/>
                </a:solidFill>
                <a:effectLst/>
                <a:latin typeface="+mn-lt"/>
                <a:ea typeface="+mn-ea"/>
                <a:cs typeface="+mn-cs"/>
              </a:rPr>
              <a:t>定义的内容，可以通过特定的配置进行水平扩充，将同样的容器复制数份形成一个容器集群。而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能够对这个集群做到黑盒效果，让其他的应用和容器无法感知它们的具体结构。</a:t>
            </a:r>
            <a:endParaRPr lang="en-US" altLang="zh-CN" sz="1905" b="0" i="0" u="none" strike="noStrike" kern="1200" dirty="0">
              <a:solidFill>
                <a:schemeClr val="tx1"/>
              </a:solidFill>
              <a:effectLst/>
              <a:latin typeface="+mn-lt"/>
              <a:ea typeface="+mn-ea"/>
              <a:cs typeface="+mn-cs"/>
            </a:endParaRPr>
          </a:p>
          <a:p>
            <a:endParaRPr lang="zh-CN" altLang="en-US" sz="1905" b="0" i="0" u="none" strike="noStrike" kern="1200" dirty="0">
              <a:solidFill>
                <a:schemeClr val="tx1"/>
              </a:solidFill>
              <a:effectLst/>
              <a:latin typeface="+mn-lt"/>
              <a:ea typeface="+mn-ea"/>
              <a:cs typeface="+mn-cs"/>
            </a:endParaRPr>
          </a:p>
          <a:p>
            <a:r>
              <a:rPr kumimoji="1" lang="en-US" altLang="zh-CN" dirty="0"/>
              <a:t>【</a:t>
            </a:r>
            <a:r>
              <a:rPr kumimoji="1" lang="zh-CN" altLang="en-US" dirty="0"/>
              <a:t>定义服务</a:t>
            </a:r>
            <a:r>
              <a:rPr kumimoji="1" lang="en-US" altLang="zh-CN" dirty="0"/>
              <a:t>】</a:t>
            </a:r>
          </a:p>
          <a:p>
            <a:r>
              <a:rPr lang="zh-CN" altLang="en-US" sz="1905" b="0" i="0" u="none" strike="noStrike" kern="1200" dirty="0">
                <a:solidFill>
                  <a:schemeClr val="tx1"/>
                </a:solidFill>
                <a:effectLst/>
                <a:latin typeface="+mn-lt"/>
                <a:ea typeface="+mn-ea"/>
                <a:cs typeface="+mn-cs"/>
              </a:rPr>
              <a:t>在使用时，我们首先要为每个服务定义一个名称，用以区别不同的服务。在这个例子里，</a:t>
            </a:r>
            <a:r>
              <a:rPr lang="en" altLang="zh-CN" sz="1905" b="0" i="0" u="none" strike="noStrike" kern="1200" dirty="0" err="1">
                <a:solidFill>
                  <a:schemeClr val="tx1"/>
                </a:solidFill>
                <a:effectLst/>
                <a:latin typeface="+mn-lt"/>
                <a:ea typeface="+mn-ea"/>
                <a:cs typeface="+mn-cs"/>
              </a:rPr>
              <a:t>redis</a:t>
            </a:r>
            <a:r>
              <a:rPr lang="zh-CN" altLang="e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database</a:t>
            </a:r>
            <a:r>
              <a:rPr lang="zh-CN" altLang="en" sz="1905" b="0" i="0" u="none" strike="noStrike" kern="1200" dirty="0">
                <a:solidFill>
                  <a:schemeClr val="tx1"/>
                </a:solidFill>
                <a:effectLst/>
                <a:latin typeface="+mn-lt"/>
                <a:ea typeface="+mn-ea"/>
                <a:cs typeface="+mn-cs"/>
              </a:rPr>
              <a:t>、</a:t>
            </a:r>
            <a:r>
              <a:rPr lang="en" altLang="zh-CN" sz="1905" b="0" i="0" u="none" strike="noStrike" kern="1200" dirty="0" err="1">
                <a:solidFill>
                  <a:schemeClr val="tx1"/>
                </a:solidFill>
                <a:effectLst/>
                <a:latin typeface="+mn-lt"/>
                <a:ea typeface="+mn-ea"/>
                <a:cs typeface="+mn-cs"/>
              </a:rPr>
              <a:t>webapp</a:t>
            </a:r>
            <a:r>
              <a:rPr lang="zh-CN" altLang="en" sz="1905" b="0" i="0" u="none" strike="noStrike" kern="1200" dirty="0">
                <a:solidFill>
                  <a:schemeClr val="tx1"/>
                </a:solidFill>
                <a:effectLst/>
                <a:latin typeface="+mn-lt"/>
                <a:ea typeface="+mn-ea"/>
                <a:cs typeface="+mn-cs"/>
              </a:rPr>
              <a:t>、</a:t>
            </a:r>
            <a:r>
              <a:rPr lang="en" altLang="zh-CN" sz="1905" b="0" i="0" u="none" strike="noStrike" kern="1200" dirty="0" err="1">
                <a:solidFill>
                  <a:schemeClr val="tx1"/>
                </a:solidFill>
                <a:effectLst/>
                <a:latin typeface="+mn-lt"/>
                <a:ea typeface="+mn-ea"/>
                <a:cs typeface="+mn-cs"/>
              </a:rPr>
              <a:t>nginx</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就是服务的名称。</a:t>
            </a:r>
            <a:endParaRPr lang="en-US" altLang="zh-CN" sz="1905" b="0" i="0" u="none" strike="noStrike" kern="1200" dirty="0">
              <a:solidFill>
                <a:schemeClr val="tx1"/>
              </a:solidFill>
              <a:effectLst/>
              <a:latin typeface="+mn-lt"/>
              <a:ea typeface="+mn-ea"/>
              <a:cs typeface="+mn-cs"/>
            </a:endParaRPr>
          </a:p>
          <a:p>
            <a:r>
              <a:rPr lang="zh-CN" altLang="en-US" sz="1905" b="0" i="0" u="none" strike="noStrike" kern="1200" dirty="0">
                <a:solidFill>
                  <a:schemeClr val="tx1"/>
                </a:solidFill>
                <a:effectLst/>
                <a:latin typeface="+mn-lt"/>
                <a:ea typeface="+mn-ea"/>
                <a:cs typeface="+mn-cs"/>
              </a:rPr>
              <a:t>通过两种方式为服务指定所采用的镜像。一种是通过 </a:t>
            </a:r>
            <a:r>
              <a:rPr lang="en" altLang="zh-CN" sz="1905" b="0" i="0" u="none" strike="noStrike" kern="1200" dirty="0">
                <a:solidFill>
                  <a:schemeClr val="tx1"/>
                </a:solidFill>
                <a:effectLst/>
                <a:latin typeface="+mn-lt"/>
                <a:ea typeface="+mn-ea"/>
                <a:cs typeface="+mn-cs"/>
              </a:rPr>
              <a:t>image </a:t>
            </a:r>
            <a:r>
              <a:rPr lang="zh-CN" altLang="en-US" sz="1905" b="0" i="0" u="none" strike="noStrike" kern="1200" dirty="0">
                <a:solidFill>
                  <a:schemeClr val="tx1"/>
                </a:solidFill>
                <a:effectLst/>
                <a:latin typeface="+mn-lt"/>
                <a:ea typeface="+mn-ea"/>
                <a:cs typeface="+mn-cs"/>
              </a:rPr>
              <a:t>这个配置，这个相对简单，给出能在镜像仓库中找到镜像的名称即可。</a:t>
            </a:r>
          </a:p>
          <a:p>
            <a:r>
              <a:rPr lang="zh-CN" altLang="en-US" sz="1905" b="0" i="0" u="none" strike="noStrike" kern="1200" dirty="0">
                <a:solidFill>
                  <a:schemeClr val="tx1"/>
                </a:solidFill>
                <a:effectLst/>
                <a:latin typeface="+mn-lt"/>
                <a:ea typeface="+mn-ea"/>
                <a:cs typeface="+mn-cs"/>
              </a:rPr>
              <a:t>另外一种指定镜像的方式就是直接采用 </a:t>
            </a:r>
            <a:r>
              <a:rPr lang="en" altLang="zh-CN" sz="1905" b="0" i="0" u="none" strike="noStrike" kern="1200" dirty="0" err="1">
                <a:solidFill>
                  <a:schemeClr val="tx1"/>
                </a:solidFill>
                <a:effectLst/>
                <a:latin typeface="+mn-lt"/>
                <a:ea typeface="+mn-ea"/>
                <a:cs typeface="+mn-cs"/>
              </a:rPr>
              <a:t>Dockerfile</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来构建镜像，通过 </a:t>
            </a:r>
            <a:r>
              <a:rPr lang="en" altLang="zh-CN" sz="1905" b="0" i="0" u="none" strike="noStrike" kern="1200" dirty="0">
                <a:solidFill>
                  <a:schemeClr val="tx1"/>
                </a:solidFill>
                <a:effectLst/>
                <a:latin typeface="+mn-lt"/>
                <a:ea typeface="+mn-ea"/>
                <a:cs typeface="+mn-cs"/>
              </a:rPr>
              <a:t>build </a:t>
            </a:r>
            <a:r>
              <a:rPr lang="zh-CN" altLang="en-US" sz="1905" b="0" i="0" u="none" strike="noStrike" kern="1200" dirty="0">
                <a:solidFill>
                  <a:schemeClr val="tx1"/>
                </a:solidFill>
                <a:effectLst/>
                <a:latin typeface="+mn-lt"/>
                <a:ea typeface="+mn-ea"/>
                <a:cs typeface="+mn-cs"/>
              </a:rPr>
              <a:t>这个配置我们能够定义构建的环境目录，这与 </a:t>
            </a:r>
            <a:r>
              <a:rPr lang="en" altLang="zh-CN" sz="1905" b="0" i="0" u="none" strike="noStrike" kern="1200" dirty="0">
                <a:solidFill>
                  <a:schemeClr val="tx1"/>
                </a:solidFill>
                <a:effectLst/>
                <a:latin typeface="+mn-lt"/>
                <a:ea typeface="+mn-ea"/>
                <a:cs typeface="+mn-cs"/>
              </a:rPr>
              <a:t>docker build </a:t>
            </a:r>
            <a:r>
              <a:rPr lang="zh-CN" altLang="en-US" sz="1905" b="0" i="0" u="none" strike="noStrike" kern="1200" dirty="0">
                <a:solidFill>
                  <a:schemeClr val="tx1"/>
                </a:solidFill>
                <a:effectLst/>
                <a:latin typeface="+mn-lt"/>
                <a:ea typeface="+mn-ea"/>
                <a:cs typeface="+mn-cs"/>
              </a:rPr>
              <a:t>中的环境目录是同一个含义。如果我们通过这种方式指定镜像，那么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先会帮助我们执行镜像的构建，之后再通过这个镜像启动容器。</a:t>
            </a:r>
            <a:endParaRPr lang="en-US" altLang="zh-CN" sz="1905" b="0" i="0" u="none" strike="noStrike" kern="1200" dirty="0">
              <a:solidFill>
                <a:schemeClr val="tx1"/>
              </a:solidFill>
              <a:effectLst/>
              <a:latin typeface="+mn-lt"/>
              <a:ea typeface="+mn-ea"/>
              <a:cs typeface="+mn-cs"/>
            </a:endParaRPr>
          </a:p>
          <a:p>
            <a:endParaRPr lang="zh-CN" altLang="en-US" sz="1905" b="0" i="0" u="none" strike="noStrike" kern="1200" dirty="0">
              <a:solidFill>
                <a:schemeClr val="tx1"/>
              </a:solidFill>
              <a:effectLst/>
              <a:latin typeface="+mn-lt"/>
              <a:ea typeface="+mn-ea"/>
              <a:cs typeface="+mn-cs"/>
            </a:endParaRPr>
          </a:p>
          <a:p>
            <a:r>
              <a:rPr kumimoji="1" lang="en-US" altLang="zh-CN" dirty="0"/>
              <a:t>【</a:t>
            </a:r>
            <a:r>
              <a:rPr kumimoji="1" lang="zh-CN" altLang="en-US" dirty="0"/>
              <a:t>依赖声明</a:t>
            </a:r>
            <a:r>
              <a:rPr kumimoji="1" lang="en-US" altLang="zh-CN" dirty="0"/>
              <a:t>】</a:t>
            </a:r>
          </a:p>
          <a:p>
            <a:r>
              <a:rPr lang="zh-CN" altLang="en-US" sz="1905" b="0" i="0" u="none" strike="noStrike" kern="1200" dirty="0">
                <a:solidFill>
                  <a:schemeClr val="tx1"/>
                </a:solidFill>
                <a:effectLst/>
                <a:latin typeface="+mn-lt"/>
                <a:ea typeface="+mn-ea"/>
                <a:cs typeface="+mn-cs"/>
              </a:rPr>
              <a:t>虽然我们在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的配置文件里定义服务，在书写上有由上至下的先后关系，但实际在容器启动中，由于各种因素的存在，其顺序还是无法保障的。</a:t>
            </a:r>
          </a:p>
          <a:p>
            <a:r>
              <a:rPr lang="zh-CN" altLang="en-US" sz="1905" b="0" i="0" u="none" strike="noStrike" kern="1200" dirty="0">
                <a:solidFill>
                  <a:schemeClr val="tx1"/>
                </a:solidFill>
                <a:effectLst/>
                <a:latin typeface="+mn-lt"/>
                <a:ea typeface="+mn-ea"/>
                <a:cs typeface="+mn-cs"/>
              </a:rPr>
              <a:t>所以，如果我们的服务间有非常强的依赖关系，我们就必须告知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容器的先后启动顺序。只有当被依赖的容器完全启动后，</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才会创建和启动这个容器。</a:t>
            </a:r>
          </a:p>
          <a:p>
            <a:r>
              <a:rPr lang="zh-CN" altLang="en-US" sz="1905" b="0" i="0" u="none" strike="noStrike" kern="1200" dirty="0">
                <a:solidFill>
                  <a:schemeClr val="tx1"/>
                </a:solidFill>
                <a:effectLst/>
                <a:latin typeface="+mn-lt"/>
                <a:ea typeface="+mn-ea"/>
                <a:cs typeface="+mn-cs"/>
              </a:rPr>
              <a:t>定义依赖的方式很简单，在上面的例子里我们已经看到了，也就是 </a:t>
            </a:r>
            <a:r>
              <a:rPr lang="en" altLang="zh-CN" sz="1905" b="0" i="0" u="none" strike="noStrike" kern="1200" dirty="0" err="1">
                <a:solidFill>
                  <a:schemeClr val="tx1"/>
                </a:solidFill>
                <a:effectLst/>
                <a:latin typeface="+mn-lt"/>
                <a:ea typeface="+mn-ea"/>
                <a:cs typeface="+mn-cs"/>
              </a:rPr>
              <a:t>depends_on</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这个配置项，我们只需要通过它列出这个服务所有依赖的其他服务即可。在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为我们启动项目的时候，会检查所有依赖，形成正确的启动顺序并按这个顺序来依次启动容器。</a:t>
            </a:r>
          </a:p>
          <a:p>
            <a:endParaRPr kumimoji="1" lang="en-US" altLang="zh-CN" dirty="0"/>
          </a:p>
          <a:p>
            <a:r>
              <a:rPr kumimoji="1" lang="en-US" altLang="zh-CN" dirty="0"/>
              <a:t>【</a:t>
            </a:r>
            <a:r>
              <a:rPr kumimoji="1" lang="zh-CN" altLang="en-US" dirty="0"/>
              <a:t>文件挂载</a:t>
            </a:r>
            <a:r>
              <a:rPr kumimoji="1" lang="en-US" altLang="zh-CN" dirty="0"/>
              <a:t>】</a:t>
            </a:r>
          </a:p>
          <a:p>
            <a:r>
              <a:rPr lang="zh-CN" altLang="en-US" sz="1905" b="0" i="0" u="none" strike="noStrike" kern="1200" dirty="0">
                <a:solidFill>
                  <a:schemeClr val="tx1"/>
                </a:solidFill>
                <a:effectLst/>
                <a:latin typeface="+mn-lt"/>
                <a:ea typeface="+mn-ea"/>
                <a:cs typeface="+mn-cs"/>
              </a:rPr>
              <a:t>在使用外部文件挂载的时候，我们可以直接指定相对目录进行挂载，这里的相对目录是指相对于 </a:t>
            </a:r>
            <a:r>
              <a:rPr lang="en" altLang="zh-CN" sz="1905" b="0" i="0" u="none" strike="noStrike" kern="1200" dirty="0">
                <a:solidFill>
                  <a:schemeClr val="tx1"/>
                </a:solidFill>
                <a:effectLst/>
                <a:latin typeface="+mn-lt"/>
                <a:ea typeface="+mn-ea"/>
                <a:cs typeface="+mn-cs"/>
              </a:rPr>
              <a:t>docker-</a:t>
            </a:r>
            <a:r>
              <a:rPr lang="en" altLang="zh-CN" sz="1905" b="0" i="0" u="none" strike="noStrike" kern="1200" dirty="0" err="1">
                <a:solidFill>
                  <a:schemeClr val="tx1"/>
                </a:solidFill>
                <a:effectLst/>
                <a:latin typeface="+mn-lt"/>
                <a:ea typeface="+mn-ea"/>
                <a:cs typeface="+mn-cs"/>
              </a:rPr>
              <a:t>compose.yml</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文件的目录。</a:t>
            </a:r>
            <a:endParaRPr kumimoji="1" lang="en-US" altLang="zh-CN" dirty="0"/>
          </a:p>
          <a:p>
            <a:r>
              <a:rPr lang="zh-CN" altLang="en-US" sz="1905" b="0" i="0" u="none" strike="noStrike" kern="1200" dirty="0">
                <a:solidFill>
                  <a:schemeClr val="tx1"/>
                </a:solidFill>
                <a:effectLst/>
                <a:latin typeface="+mn-lt"/>
                <a:ea typeface="+mn-ea"/>
                <a:cs typeface="+mn-cs"/>
              </a:rPr>
              <a:t>虽然 </a:t>
            </a:r>
            <a:r>
              <a:rPr lang="en" altLang="zh-CN" sz="1905" b="0" i="0" u="none" strike="noStrike" kern="1200" dirty="0">
                <a:solidFill>
                  <a:schemeClr val="tx1"/>
                </a:solidFill>
                <a:effectLst/>
                <a:latin typeface="+mn-lt"/>
                <a:ea typeface="+mn-ea"/>
                <a:cs typeface="+mn-cs"/>
              </a:rPr>
              <a:t>Docker </a:t>
            </a:r>
            <a:r>
              <a:rPr lang="zh-CN" altLang="en-US" sz="1905" b="0" i="0" u="none" strike="noStrike" kern="1200" dirty="0">
                <a:solidFill>
                  <a:schemeClr val="tx1"/>
                </a:solidFill>
                <a:effectLst/>
                <a:latin typeface="+mn-lt"/>
                <a:ea typeface="+mn-ea"/>
                <a:cs typeface="+mn-cs"/>
              </a:rPr>
              <a:t>提倡将代码或编译好的程序通过构建镜像的方式打包到镜像里，随整个 </a:t>
            </a:r>
            <a:r>
              <a:rPr lang="en" altLang="zh-CN" sz="1905" b="0" i="0" u="none" strike="noStrike" kern="1200" dirty="0">
                <a:solidFill>
                  <a:schemeClr val="tx1"/>
                </a:solidFill>
                <a:effectLst/>
                <a:latin typeface="+mn-lt"/>
                <a:ea typeface="+mn-ea"/>
                <a:cs typeface="+mn-cs"/>
              </a:rPr>
              <a:t>CI </a:t>
            </a:r>
            <a:r>
              <a:rPr lang="zh-CN" altLang="en-US" sz="1905" b="0" i="0" u="none" strike="noStrike" kern="1200" dirty="0">
                <a:solidFill>
                  <a:schemeClr val="tx1"/>
                </a:solidFill>
                <a:effectLst/>
                <a:latin typeface="+mn-lt"/>
                <a:ea typeface="+mn-ea"/>
                <a:cs typeface="+mn-cs"/>
              </a:rPr>
              <a:t>流部署到服务器中，但对于开发者来说，每次修改程序进行简单测试都要重新构建镜像简直是浪费生命的操作。所以在开发时，我们推荐直接将代码挂载到容器里，而不是通过镜像构建的方式打包成镜像。</a:t>
            </a:r>
            <a:endParaRPr kumimoji="1" lang="en-US" altLang="zh-CN" dirty="0"/>
          </a:p>
          <a:p>
            <a:r>
              <a:rPr lang="zh-CN" altLang="en-US" sz="1905" b="0" i="0" u="none" strike="noStrike" kern="1200" dirty="0">
                <a:solidFill>
                  <a:schemeClr val="tx1"/>
                </a:solidFill>
                <a:effectLst/>
                <a:latin typeface="+mn-lt"/>
                <a:ea typeface="+mn-ea"/>
                <a:cs typeface="+mn-cs"/>
              </a:rPr>
              <a:t>在开发过程中，对于程序的配置等内容，我们也建议直接使用文件挂载的形式挂载到容器里，避免经常修改所带来的麻烦。</a:t>
            </a:r>
            <a:endParaRPr kumimoji="1" lang="en-US" altLang="zh-CN" dirty="0"/>
          </a:p>
          <a:p>
            <a:endParaRPr kumimoji="1" lang="en-US" altLang="zh-CN" dirty="0"/>
          </a:p>
          <a:p>
            <a:r>
              <a:rPr kumimoji="1" lang="en-US" altLang="zh-CN" dirty="0"/>
              <a:t>【</a:t>
            </a:r>
            <a:r>
              <a:rPr kumimoji="1" lang="zh-CN" altLang="en-US" dirty="0"/>
              <a:t>端口映射</a:t>
            </a:r>
            <a:r>
              <a:rPr kumimoji="1" lang="en-US" altLang="zh-CN" dirty="0"/>
              <a:t>】</a:t>
            </a:r>
          </a:p>
          <a:p>
            <a:r>
              <a:rPr lang="zh-CN" altLang="en-US" sz="1905" b="0" i="0" u="none" strike="noStrike" kern="1200" dirty="0">
                <a:solidFill>
                  <a:schemeClr val="tx1"/>
                </a:solidFill>
                <a:effectLst/>
                <a:latin typeface="+mn-lt"/>
                <a:ea typeface="+mn-ea"/>
                <a:cs typeface="+mn-cs"/>
              </a:rPr>
              <a:t>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的每个服务配置里，我们还看到了 </a:t>
            </a:r>
            <a:r>
              <a:rPr lang="en" altLang="zh-CN" sz="1905" b="0" i="0" u="none" strike="noStrike" kern="1200" dirty="0">
                <a:solidFill>
                  <a:schemeClr val="tx1"/>
                </a:solidFill>
                <a:effectLst/>
                <a:latin typeface="+mn-lt"/>
                <a:ea typeface="+mn-ea"/>
                <a:cs typeface="+mn-cs"/>
              </a:rPr>
              <a:t>ports </a:t>
            </a:r>
            <a:r>
              <a:rPr lang="zh-CN" altLang="en-US" sz="1905" b="0" i="0" u="none" strike="noStrike" kern="1200" dirty="0">
                <a:solidFill>
                  <a:schemeClr val="tx1"/>
                </a:solidFill>
                <a:effectLst/>
                <a:latin typeface="+mn-lt"/>
                <a:ea typeface="+mn-ea"/>
                <a:cs typeface="+mn-cs"/>
              </a:rPr>
              <a:t>这个配置项，它是用来定义端口映射的。</a:t>
            </a:r>
          </a:p>
          <a:p>
            <a:r>
              <a:rPr lang="zh-CN" altLang="en-US" sz="1905" b="0" i="0" u="none" strike="noStrike" kern="1200" dirty="0">
                <a:solidFill>
                  <a:schemeClr val="tx1"/>
                </a:solidFill>
                <a:effectLst/>
                <a:latin typeface="+mn-lt"/>
                <a:ea typeface="+mn-ea"/>
                <a:cs typeface="+mn-cs"/>
              </a:rPr>
              <a:t>我们可以利用它进行宿主机与容器端口的映射，这个配置与 </a:t>
            </a:r>
            <a:r>
              <a:rPr lang="en" altLang="zh-CN" sz="1905" b="0" i="0" u="none" strike="noStrike" kern="1200" dirty="0">
                <a:solidFill>
                  <a:schemeClr val="tx1"/>
                </a:solidFill>
                <a:effectLst/>
                <a:latin typeface="+mn-lt"/>
                <a:ea typeface="+mn-ea"/>
                <a:cs typeface="+mn-cs"/>
              </a:rPr>
              <a:t>docker CLI </a:t>
            </a:r>
            <a:r>
              <a:rPr lang="zh-CN" altLang="en-US" sz="1905" b="0" i="0" u="none" strike="noStrike" kern="1200" dirty="0">
                <a:solidFill>
                  <a:schemeClr val="tx1"/>
                </a:solidFill>
                <a:effectLst/>
                <a:latin typeface="+mn-lt"/>
                <a:ea typeface="+mn-ea"/>
                <a:cs typeface="+mn-cs"/>
              </a:rPr>
              <a:t>中 </a:t>
            </a:r>
            <a:r>
              <a:rPr lang="en-US" altLang="zh-CN" sz="1905" b="0" i="0" u="none" strike="noStrike" kern="1200" dirty="0">
                <a:solidFill>
                  <a:schemeClr val="tx1"/>
                </a:solidFill>
                <a:effectLst/>
                <a:latin typeface="+mn-lt"/>
                <a:ea typeface="+mn-ea"/>
                <a:cs typeface="+mn-cs"/>
              </a:rPr>
              <a:t>-</a:t>
            </a:r>
            <a:r>
              <a:rPr lang="en" altLang="zh-CN" sz="1905" b="0" i="0" u="none" strike="noStrike" kern="1200" dirty="0">
                <a:solidFill>
                  <a:schemeClr val="tx1"/>
                </a:solidFill>
                <a:effectLst/>
                <a:latin typeface="+mn-lt"/>
                <a:ea typeface="+mn-ea"/>
                <a:cs typeface="+mn-cs"/>
              </a:rPr>
              <a:t>p </a:t>
            </a:r>
            <a:r>
              <a:rPr lang="zh-CN" altLang="en-US" sz="1905" b="0" i="0" u="none" strike="noStrike" kern="1200" dirty="0">
                <a:solidFill>
                  <a:schemeClr val="tx1"/>
                </a:solidFill>
                <a:effectLst/>
                <a:latin typeface="+mn-lt"/>
                <a:ea typeface="+mn-ea"/>
                <a:cs typeface="+mn-cs"/>
              </a:rPr>
              <a:t>选项的使用方法是近似的。</a:t>
            </a:r>
          </a:p>
          <a:p>
            <a:r>
              <a:rPr lang="zh-CN" altLang="en-US" sz="1905" b="0" i="0" u="none" strike="noStrike" kern="1200" dirty="0">
                <a:solidFill>
                  <a:schemeClr val="tx1"/>
                </a:solidFill>
                <a:effectLst/>
                <a:latin typeface="+mn-lt"/>
                <a:ea typeface="+mn-ea"/>
                <a:cs typeface="+mn-cs"/>
              </a:rPr>
              <a:t>需要注意的是，由于 </a:t>
            </a:r>
            <a:r>
              <a:rPr lang="en" altLang="zh-CN" sz="1905" b="0" i="0" u="none" strike="noStrike" kern="1200" dirty="0">
                <a:solidFill>
                  <a:schemeClr val="tx1"/>
                </a:solidFill>
                <a:effectLst/>
                <a:latin typeface="+mn-lt"/>
                <a:ea typeface="+mn-ea"/>
                <a:cs typeface="+mn-cs"/>
              </a:rPr>
              <a:t>YAML </a:t>
            </a:r>
            <a:r>
              <a:rPr lang="zh-CN" altLang="en-US" sz="1905" b="0" i="0" u="none" strike="noStrike" kern="1200" dirty="0">
                <a:solidFill>
                  <a:schemeClr val="tx1"/>
                </a:solidFill>
                <a:effectLst/>
                <a:latin typeface="+mn-lt"/>
                <a:ea typeface="+mn-ea"/>
                <a:cs typeface="+mn-cs"/>
              </a:rPr>
              <a:t>格式对 </a:t>
            </a:r>
            <a:r>
              <a:rPr lang="en" altLang="zh-CN" sz="1905" b="0" i="0" u="none" strike="noStrike" kern="1200" dirty="0" err="1">
                <a:solidFill>
                  <a:schemeClr val="tx1"/>
                </a:solidFill>
                <a:effectLst/>
                <a:latin typeface="+mn-lt"/>
                <a:ea typeface="+mn-ea"/>
                <a:cs typeface="+mn-cs"/>
              </a:rPr>
              <a:t>xx:yy</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这种格式的解析有特殊性，在设置小于 </a:t>
            </a:r>
            <a:r>
              <a:rPr lang="en-US" altLang="zh-CN" sz="1905" b="0" i="0" u="none" strike="noStrike" kern="1200" dirty="0">
                <a:solidFill>
                  <a:schemeClr val="tx1"/>
                </a:solidFill>
                <a:effectLst/>
                <a:latin typeface="+mn-lt"/>
                <a:ea typeface="+mn-ea"/>
                <a:cs typeface="+mn-cs"/>
              </a:rPr>
              <a:t>60 </a:t>
            </a:r>
            <a:r>
              <a:rPr lang="zh-CN" altLang="en-US" sz="1905" b="0" i="0" u="none" strike="noStrike" kern="1200" dirty="0">
                <a:solidFill>
                  <a:schemeClr val="tx1"/>
                </a:solidFill>
                <a:effectLst/>
                <a:latin typeface="+mn-lt"/>
                <a:ea typeface="+mn-ea"/>
                <a:cs typeface="+mn-cs"/>
              </a:rPr>
              <a:t>的值时，会被当成时间而不是字符串来处理，所以我们最好使用引号将端口映射的定义包裹起来，避免歧义。</a:t>
            </a:r>
          </a:p>
          <a:p>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9</a:t>
            </a:fld>
            <a:endParaRPr kumimoji="1" lang="zh-CN" altLang="en-US"/>
          </a:p>
        </p:txBody>
      </p:sp>
    </p:spTree>
    <p:extLst>
      <p:ext uri="{BB962C8B-B14F-4D97-AF65-F5344CB8AC3E}">
        <p14:creationId xmlns:p14="http://schemas.microsoft.com/office/powerpoint/2010/main" val="1895145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905" b="0" i="0" u="none" strike="noStrike" kern="1200" dirty="0">
                <a:solidFill>
                  <a:schemeClr val="tx1"/>
                </a:solidFill>
                <a:effectLst/>
                <a:latin typeface="+mn-lt"/>
                <a:ea typeface="+mn-ea"/>
                <a:cs typeface="+mn-cs"/>
              </a:rPr>
              <a:t>如果我们想要查看容器中主进程的输出内容，可以使用 </a:t>
            </a:r>
            <a:r>
              <a:rPr lang="en" altLang="zh-CN" dirty="0"/>
              <a:t>docker logs</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命令。而由于在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下运行的服务，其命名都是由 </a:t>
            </a:r>
            <a:r>
              <a:rPr lang="en" altLang="zh-CN" sz="1905" b="0" i="0" u="none" strike="noStrike" kern="1200" dirty="0">
                <a:solidFill>
                  <a:schemeClr val="tx1"/>
                </a:solidFill>
                <a:effectLst/>
                <a:latin typeface="+mn-lt"/>
                <a:ea typeface="+mn-ea"/>
                <a:cs typeface="+mn-cs"/>
              </a:rPr>
              <a:t>Docker Compose </a:t>
            </a:r>
            <a:r>
              <a:rPr lang="zh-CN" altLang="en-US" sz="1905" b="0" i="0" u="none" strike="noStrike" kern="1200" dirty="0">
                <a:solidFill>
                  <a:schemeClr val="tx1"/>
                </a:solidFill>
                <a:effectLst/>
                <a:latin typeface="+mn-lt"/>
                <a:ea typeface="+mn-ea"/>
                <a:cs typeface="+mn-cs"/>
              </a:rPr>
              <a:t>自动完成的，如果我们直接使用 </a:t>
            </a:r>
            <a:r>
              <a:rPr lang="en" altLang="zh-CN" dirty="0"/>
              <a:t>docker logs</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就需要先找到容器的名字，这显然有些麻烦了。我们可以直接使用 </a:t>
            </a:r>
            <a:r>
              <a:rPr lang="en" altLang="zh-CN" dirty="0"/>
              <a:t>docker-compose logs</a:t>
            </a:r>
            <a:r>
              <a:rPr lang="en" altLang="zh-CN" sz="1905" b="0" i="0" u="none" strike="noStrike" kern="1200" dirty="0">
                <a:solidFill>
                  <a:schemeClr val="tx1"/>
                </a:solidFill>
                <a:effectLst/>
                <a:latin typeface="+mn-lt"/>
                <a:ea typeface="+mn-ea"/>
                <a:cs typeface="+mn-cs"/>
              </a:rPr>
              <a:t> </a:t>
            </a:r>
            <a:r>
              <a:rPr lang="zh-CN" altLang="en-US" sz="1905" b="0" i="0" u="none" strike="noStrike" kern="1200" dirty="0">
                <a:solidFill>
                  <a:schemeClr val="tx1"/>
                </a:solidFill>
                <a:effectLst/>
                <a:latin typeface="+mn-lt"/>
                <a:ea typeface="+mn-ea"/>
                <a:cs typeface="+mn-cs"/>
              </a:rPr>
              <a:t>命令来完成这项工作。</a:t>
            </a:r>
            <a:endParaRPr kumimoji="1" lang="zh-CN" altLang="en-US" dirty="0"/>
          </a:p>
        </p:txBody>
      </p:sp>
      <p:sp>
        <p:nvSpPr>
          <p:cNvPr id="4" name="灯片编号占位符 3"/>
          <p:cNvSpPr>
            <a:spLocks noGrp="1"/>
          </p:cNvSpPr>
          <p:nvPr>
            <p:ph type="sldNum" sz="quarter" idx="5"/>
          </p:nvPr>
        </p:nvSpPr>
        <p:spPr/>
        <p:txBody>
          <a:bodyPr/>
          <a:lstStyle/>
          <a:p>
            <a:fld id="{A254ED18-723D-424E-A24A-0072A9A76B33}" type="slidenum">
              <a:rPr kumimoji="1" lang="zh-CN" altLang="en-US" smtClean="0"/>
              <a:t>10</a:t>
            </a:fld>
            <a:endParaRPr kumimoji="1" lang="zh-CN" altLang="en-US"/>
          </a:p>
        </p:txBody>
      </p:sp>
    </p:spTree>
    <p:extLst>
      <p:ext uri="{BB962C8B-B14F-4D97-AF65-F5344CB8AC3E}">
        <p14:creationId xmlns:p14="http://schemas.microsoft.com/office/powerpoint/2010/main" val="1632797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4035948"/>
      </p:ext>
    </p:extLst>
  </p:cSld>
  <p:clrMapOvr>
    <a:masterClrMapping/>
  </p:clrMapOvr>
  <p:extLst>
    <p:ext uri="{DCECCB84-F9BA-43D5-87BE-67443E8EF086}">
      <p15:sldGuideLst xmlns:p15="http://schemas.microsoft.com/office/powerpoint/2012/main">
        <p15:guide id="1">
          <p15:clr>
            <a:srgbClr val="FBAE40"/>
          </p15:clr>
        </p15:guide>
        <p15:guide id="2" pos="5760">
          <p15:clr>
            <a:srgbClr val="FBAE40"/>
          </p15:clr>
        </p15:guide>
        <p15:guide id="3" orient="horz">
          <p15:clr>
            <a:srgbClr val="FBAE40"/>
          </p15:clr>
        </p15:guide>
        <p15:guide id="4" orient="horz" pos="32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989761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509721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8D9B18B4-D5C4-C549-8FDE-7A5A0DA2BB8E}"/>
              </a:ext>
            </a:extLst>
          </p:cNvPr>
          <p:cNvSpPr/>
          <p:nvPr userDrawn="1"/>
        </p:nvSpPr>
        <p:spPr>
          <a:xfrm>
            <a:off x="-4936" y="4659982"/>
            <a:ext cx="9144000" cy="483518"/>
          </a:xfrm>
          <a:prstGeom prst="rect">
            <a:avLst/>
          </a:prstGeom>
          <a:gradFill flip="none" rotWithShape="1">
            <a:gsLst>
              <a:gs pos="43000">
                <a:srgbClr val="3597E0"/>
              </a:gs>
              <a:gs pos="0">
                <a:srgbClr val="5C1DB4"/>
              </a:gs>
              <a:gs pos="84000">
                <a:srgbClr val="4FE4F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Content Placeholder 2"/>
          <p:cNvSpPr>
            <a:spLocks noGrp="1"/>
          </p:cNvSpPr>
          <p:nvPr>
            <p:ph idx="1"/>
          </p:nvPr>
        </p:nvSpPr>
        <p:spPr>
          <a:xfrm>
            <a:off x="628650" y="946643"/>
            <a:ext cx="7886700" cy="3796086"/>
          </a:xfrm>
        </p:spPr>
        <p:txBody>
          <a:bodyPr/>
          <a:lstStyle>
            <a:lvl1pPr>
              <a:lnSpc>
                <a:spcPct val="150000"/>
              </a:lnSpc>
              <a:defRPr b="0" i="0">
                <a:latin typeface="Microsoft YaHei" charset="-122"/>
                <a:ea typeface="Microsoft YaHei" charset="-122"/>
                <a:cs typeface="Microsoft YaHei" charset="-122"/>
              </a:defRPr>
            </a:lvl1pPr>
            <a:lvl2pPr>
              <a:lnSpc>
                <a:spcPct val="150000"/>
              </a:lnSpc>
              <a:defRPr b="0" i="0">
                <a:latin typeface="Microsoft YaHei" charset="-122"/>
                <a:ea typeface="Microsoft YaHei" charset="-122"/>
                <a:cs typeface="Microsoft YaHei" charset="-122"/>
              </a:defRPr>
            </a:lvl2pPr>
            <a:lvl3pPr>
              <a:lnSpc>
                <a:spcPct val="150000"/>
              </a:lnSpc>
              <a:defRPr b="0" i="0">
                <a:latin typeface="Microsoft YaHei" charset="-122"/>
                <a:ea typeface="Microsoft YaHei" charset="-122"/>
                <a:cs typeface="Microsoft YaHei" charset="-122"/>
              </a:defRPr>
            </a:lvl3pPr>
            <a:lvl4pPr>
              <a:lnSpc>
                <a:spcPct val="150000"/>
              </a:lnSpc>
              <a:defRPr b="0" i="0">
                <a:latin typeface="Microsoft YaHei" charset="-122"/>
                <a:ea typeface="Microsoft YaHei" charset="-122"/>
                <a:cs typeface="Microsoft YaHei" charset="-122"/>
              </a:defRPr>
            </a:lvl4pPr>
            <a:lvl5pPr>
              <a:lnSpc>
                <a:spcPct val="150000"/>
              </a:lnSpc>
              <a:defRPr b="0" i="0">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3/16/21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
        <p:nvSpPr>
          <p:cNvPr id="10" name="TextBox 4"/>
          <p:cNvSpPr txBox="1"/>
          <p:nvPr userDrawn="1"/>
        </p:nvSpPr>
        <p:spPr>
          <a:xfrm>
            <a:off x="1" y="4766846"/>
            <a:ext cx="9139063" cy="307773"/>
          </a:xfrm>
          <a:prstGeom prst="rect">
            <a:avLst/>
          </a:prstGeom>
          <a:noFill/>
        </p:spPr>
        <p:txBody>
          <a:bodyPr wrap="square" lIns="91435" tIns="45718" rIns="91435" bIns="45718" rtlCol="0">
            <a:spAutoFit/>
          </a:bodyPr>
          <a:lstStyle/>
          <a:p>
            <a:pPr algn="l"/>
            <a:r>
              <a:rPr lang="zh-CN" altLang="en-US" sz="1400" b="0" i="0" spc="300" dirty="0">
                <a:solidFill>
                  <a:schemeClr val="bg1"/>
                </a:solidFill>
                <a:latin typeface="Microsoft YaHei" charset="-122"/>
                <a:ea typeface="Microsoft YaHei" charset="-122"/>
                <a:cs typeface="Microsoft YaHei" charset="-122"/>
              </a:rPr>
              <a:t>软件工程</a:t>
            </a:r>
            <a:r>
              <a:rPr lang="en-US" altLang="zh-CN" sz="1400" b="0" i="0" spc="300" dirty="0">
                <a:solidFill>
                  <a:schemeClr val="bg1"/>
                </a:solidFill>
                <a:latin typeface="Microsoft YaHei" charset="-122"/>
                <a:ea typeface="Microsoft YaHei" charset="-122"/>
                <a:cs typeface="Microsoft YaHei" charset="-122"/>
              </a:rPr>
              <a:t>(</a:t>
            </a:r>
            <a:r>
              <a:rPr lang="zh-CN" altLang="en-US" sz="1400" b="0" i="0" spc="300" dirty="0">
                <a:solidFill>
                  <a:schemeClr val="bg1"/>
                </a:solidFill>
                <a:latin typeface="Microsoft YaHei" charset="-122"/>
                <a:ea typeface="Microsoft YaHei" charset="-122"/>
                <a:cs typeface="Microsoft YaHei" charset="-122"/>
              </a:rPr>
              <a:t>荣誉班</a:t>
            </a:r>
            <a:r>
              <a:rPr lang="en-US" altLang="zh-CN" sz="1400" b="0" i="0" spc="300" dirty="0">
                <a:solidFill>
                  <a:schemeClr val="bg1"/>
                </a:solidFill>
                <a:latin typeface="Microsoft YaHei" charset="-122"/>
                <a:ea typeface="Microsoft YaHei" charset="-122"/>
                <a:cs typeface="Microsoft YaHei" charset="-122"/>
              </a:rPr>
              <a:t>)—</a:t>
            </a:r>
            <a:r>
              <a:rPr lang="zh-CN" altLang="en-US" sz="1400" b="0" i="0" spc="300" dirty="0">
                <a:solidFill>
                  <a:schemeClr val="bg1"/>
                </a:solidFill>
                <a:latin typeface="Microsoft YaHei" charset="-122"/>
                <a:ea typeface="Microsoft YaHei" charset="-122"/>
                <a:cs typeface="Microsoft YaHei" charset="-122"/>
              </a:rPr>
              <a:t>深入</a:t>
            </a:r>
            <a:r>
              <a:rPr lang="en-US" altLang="zh-CN" sz="1400" b="0" i="0" spc="300" dirty="0">
                <a:solidFill>
                  <a:schemeClr val="bg1"/>
                </a:solidFill>
                <a:latin typeface="Microsoft YaHei" charset="-122"/>
                <a:ea typeface="Microsoft YaHei" charset="-122"/>
                <a:cs typeface="Microsoft YaHei" charset="-122"/>
              </a:rPr>
              <a:t>Docker</a:t>
            </a:r>
            <a:r>
              <a:rPr lang="zh-CN" altLang="en-US" sz="1400" b="0" i="0" spc="300" dirty="0">
                <a:solidFill>
                  <a:schemeClr val="bg1"/>
                </a:solidFill>
                <a:latin typeface="Microsoft YaHei" charset="-122"/>
                <a:ea typeface="Microsoft YaHei" charset="-122"/>
                <a:cs typeface="Microsoft YaHei" charset="-122"/>
              </a:rPr>
              <a:t>及</a:t>
            </a:r>
            <a:r>
              <a:rPr lang="en-US" altLang="zh-CN" sz="1400" b="0" i="0" spc="300" dirty="0">
                <a:solidFill>
                  <a:schemeClr val="bg1"/>
                </a:solidFill>
                <a:latin typeface="Microsoft YaHei" charset="-122"/>
                <a:ea typeface="Microsoft YaHei" charset="-122"/>
                <a:cs typeface="Microsoft YaHei" charset="-122"/>
              </a:rPr>
              <a:t>Docker</a:t>
            </a:r>
            <a:r>
              <a:rPr lang="zh-CN" altLang="en-US" sz="1400" b="0" i="0" spc="300" dirty="0">
                <a:solidFill>
                  <a:schemeClr val="bg1"/>
                </a:solidFill>
                <a:latin typeface="Microsoft YaHei" charset="-122"/>
                <a:ea typeface="Microsoft YaHei" charset="-122"/>
                <a:cs typeface="Microsoft YaHei" charset="-122"/>
              </a:rPr>
              <a:t> </a:t>
            </a:r>
            <a:r>
              <a:rPr lang="en-US" altLang="zh-CN" sz="1400" b="0" i="0" spc="300" dirty="0">
                <a:solidFill>
                  <a:schemeClr val="bg1"/>
                </a:solidFill>
                <a:latin typeface="Microsoft YaHei" charset="-122"/>
                <a:ea typeface="Microsoft YaHei" charset="-122"/>
                <a:cs typeface="Microsoft YaHei" charset="-122"/>
              </a:rPr>
              <a:t>Compose</a:t>
            </a:r>
            <a:r>
              <a:rPr lang="zh-CN" altLang="en-US" sz="1400" b="0" i="0" spc="300" dirty="0">
                <a:solidFill>
                  <a:schemeClr val="bg1"/>
                </a:solidFill>
                <a:latin typeface="Microsoft YaHei" charset="-122"/>
                <a:ea typeface="Microsoft YaHei" charset="-122"/>
                <a:cs typeface="Microsoft YaHei" charset="-122"/>
              </a:rPr>
              <a:t>实践</a:t>
            </a:r>
            <a:endParaRPr lang="en-US" altLang="zh-CN" sz="1400" b="0" i="0" spc="300" dirty="0">
              <a:solidFill>
                <a:schemeClr val="bg1"/>
              </a:solidFill>
              <a:latin typeface="Microsoft YaHei" charset="-122"/>
              <a:ea typeface="Microsoft YaHei" charset="-122"/>
              <a:cs typeface="Microsoft YaHei" charset="-122"/>
            </a:endParaRPr>
          </a:p>
        </p:txBody>
      </p:sp>
      <p:sp>
        <p:nvSpPr>
          <p:cNvPr id="2" name="Title 1"/>
          <p:cNvSpPr>
            <a:spLocks noGrp="1"/>
          </p:cNvSpPr>
          <p:nvPr>
            <p:ph type="title"/>
          </p:nvPr>
        </p:nvSpPr>
        <p:spPr>
          <a:xfrm>
            <a:off x="628650" y="148878"/>
            <a:ext cx="7886700" cy="713730"/>
          </a:xfrm>
        </p:spPr>
        <p:txBody>
          <a:bodyPr>
            <a:normAutofit/>
          </a:bodyPr>
          <a:lstStyle>
            <a:lvl1pPr>
              <a:defRPr sz="2800" b="0" i="0">
                <a:latin typeface="Microsoft YaHei" charset="-122"/>
                <a:ea typeface="Microsoft YaHei" charset="-122"/>
                <a:cs typeface="Microsoft YaHei" charset="-122"/>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3658137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b="0" i="0">
                <a:latin typeface="Microsoft YaHei" charset="-122"/>
                <a:ea typeface="Microsoft YaHei" charset="-122"/>
                <a:cs typeface="Microsoft YaHei" charset="-122"/>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b="0" i="0">
                <a:solidFill>
                  <a:schemeClr val="tx1">
                    <a:tint val="75000"/>
                  </a:schemeClr>
                </a:solidFill>
                <a:latin typeface="Microsoft YaHei" charset="-122"/>
                <a:ea typeface="Microsoft YaHei" charset="-122"/>
                <a:cs typeface="Microsoft YaHei" charset="-122"/>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lvl1pPr>
              <a:defRPr b="0" i="0">
                <a:latin typeface="Microsoft YaHei" charset="-122"/>
                <a:ea typeface="Microsoft YaHei" charset="-122"/>
                <a:cs typeface="Microsoft YaHei" charset="-122"/>
              </a:defRPr>
            </a:lvl1pPr>
          </a:lstStyle>
          <a:p>
            <a:fld id="{863011E6-2B65-4CC9-B121-BFB380AAA1A4}" type="datetimeFigureOut">
              <a:rPr lang="zh-CN" altLang="en-US" smtClean="0"/>
              <a:pPr/>
              <a:t>2021/3/16</a:t>
            </a:fld>
            <a:endParaRPr lang="zh-CN" altLang="en-US"/>
          </a:p>
        </p:txBody>
      </p:sp>
      <p:sp>
        <p:nvSpPr>
          <p:cNvPr id="5" name="Footer Placeholder 4"/>
          <p:cNvSpPr>
            <a:spLocks noGrp="1"/>
          </p:cNvSpPr>
          <p:nvPr>
            <p:ph type="ftr" sz="quarter" idx="11"/>
          </p:nvPr>
        </p:nvSpPr>
        <p:spPr/>
        <p:txBody>
          <a:bodyPr/>
          <a:lstStyle>
            <a:lvl1pPr>
              <a:defRPr b="0" i="0">
                <a:latin typeface="Microsoft YaHei" charset="-122"/>
                <a:ea typeface="Microsoft YaHei" charset="-122"/>
                <a:cs typeface="Microsoft YaHei" charset="-122"/>
              </a:defRPr>
            </a:lvl1pPr>
          </a:lstStyle>
          <a:p>
            <a:endParaRPr lang="zh-CN" altLang="en-US"/>
          </a:p>
        </p:txBody>
      </p:sp>
      <p:sp>
        <p:nvSpPr>
          <p:cNvPr id="6" name="Slide Number Placeholder 5"/>
          <p:cNvSpPr>
            <a:spLocks noGrp="1"/>
          </p:cNvSpPr>
          <p:nvPr>
            <p:ph type="sldNum" sz="quarter" idx="12"/>
          </p:nvPr>
        </p:nvSpPr>
        <p:spPr/>
        <p:txBody>
          <a:bodyPr/>
          <a:lstStyle>
            <a:lvl1pPr>
              <a:defRPr b="0" i="0">
                <a:latin typeface="Microsoft YaHei" charset="-122"/>
                <a:ea typeface="Microsoft YaHei" charset="-122"/>
                <a:cs typeface="Microsoft YaHei" charset="-122"/>
              </a:defRPr>
            </a:lvl1pPr>
          </a:lstStyle>
          <a:p>
            <a:fld id="{371EF966-3410-45A5-AE88-807D747A889F}" type="slidenum">
              <a:rPr lang="zh-CN" altLang="en-US" smtClean="0"/>
              <a:pPr/>
              <a:t>‹#›</a:t>
            </a:fld>
            <a:endParaRPr lang="zh-CN" altLang="en-US"/>
          </a:p>
        </p:txBody>
      </p:sp>
    </p:spTree>
    <p:extLst>
      <p:ext uri="{BB962C8B-B14F-4D97-AF65-F5344CB8AC3E}">
        <p14:creationId xmlns:p14="http://schemas.microsoft.com/office/powerpoint/2010/main" val="642863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614767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856454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1993597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1357759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695187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将图片拖动到占位符，或单击添加图标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63011E6-2B65-4CC9-B121-BFB380AAA1A4}" type="datetimeFigureOut">
              <a:rPr lang="zh-CN" altLang="en-US" smtClean="0"/>
              <a:t>2021/3/16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1706214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64172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28650" y="1131590"/>
            <a:ext cx="7886700" cy="342912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63011E6-2B65-4CC9-B121-BFB380AAA1A4}" type="datetimeFigureOut">
              <a:rPr lang="zh-CN" altLang="en-US" smtClean="0"/>
              <a:t>2021/3/16</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371EF966-3410-45A5-AE88-807D747A889F}" type="slidenum">
              <a:rPr lang="zh-CN" altLang="en-US" smtClean="0"/>
              <a:t>‹#›</a:t>
            </a:fld>
            <a:endParaRPr lang="zh-CN" altLang="en-US"/>
          </a:p>
        </p:txBody>
      </p:sp>
    </p:spTree>
    <p:extLst>
      <p:ext uri="{BB962C8B-B14F-4D97-AF65-F5344CB8AC3E}">
        <p14:creationId xmlns:p14="http://schemas.microsoft.com/office/powerpoint/2010/main" val="2032487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200" b="0" i="0" kern="1200">
          <a:solidFill>
            <a:schemeClr val="tx1"/>
          </a:solidFill>
          <a:latin typeface="Microsoft YaHei" charset="-122"/>
          <a:ea typeface="Microsoft YaHei" charset="-122"/>
          <a:cs typeface="Microsoft YaHei" charset="-122"/>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b="0" i="0" kern="1200">
          <a:solidFill>
            <a:schemeClr val="tx1"/>
          </a:solidFill>
          <a:latin typeface="Microsoft YaHei" charset="-122"/>
          <a:ea typeface="Microsoft YaHei" charset="-122"/>
          <a:cs typeface="Microsoft YaHei"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b="0" i="0" kern="1200">
          <a:solidFill>
            <a:schemeClr val="tx1"/>
          </a:solidFill>
          <a:latin typeface="Microsoft YaHei" charset="-122"/>
          <a:ea typeface="Microsoft YaHei" charset="-122"/>
          <a:cs typeface="Microsoft YaHei" charset="-122"/>
        </a:defRPr>
      </a:lvl2pPr>
      <a:lvl3pPr marL="857250" indent="-171450" algn="l" defTabSz="685800" rtl="0" eaLnBrk="1" latinLnBrk="0" hangingPunct="1">
        <a:lnSpc>
          <a:spcPct val="90000"/>
        </a:lnSpc>
        <a:spcBef>
          <a:spcPts val="375"/>
        </a:spcBef>
        <a:buFont typeface="Arial" panose="020B0604020202020204" pitchFamily="34" charset="0"/>
        <a:buChar char="•"/>
        <a:defRPr sz="1500" b="0" i="0" kern="1200">
          <a:solidFill>
            <a:schemeClr val="tx1"/>
          </a:solidFill>
          <a:latin typeface="Microsoft YaHei" charset="-122"/>
          <a:ea typeface="Microsoft YaHei" charset="-122"/>
          <a:cs typeface="Microsoft YaHei" charset="-122"/>
        </a:defRPr>
      </a:lvl3pPr>
      <a:lvl4pPr marL="1200150" indent="-171450" algn="l" defTabSz="685800" rtl="0" eaLnBrk="1" latinLnBrk="0" hangingPunct="1">
        <a:lnSpc>
          <a:spcPct val="90000"/>
        </a:lnSpc>
        <a:spcBef>
          <a:spcPts val="375"/>
        </a:spcBef>
        <a:buFont typeface="Arial" panose="020B0604020202020204" pitchFamily="34" charset="0"/>
        <a:buChar char="•"/>
        <a:defRPr sz="1350" b="0" i="0" kern="1200">
          <a:solidFill>
            <a:schemeClr val="tx1"/>
          </a:solidFill>
          <a:latin typeface="Microsoft YaHei" charset="-122"/>
          <a:ea typeface="Microsoft YaHei" charset="-122"/>
          <a:cs typeface="Microsoft YaHei" charset="-122"/>
        </a:defRPr>
      </a:lvl4pPr>
      <a:lvl5pPr marL="1543050" indent="-171450" algn="l" defTabSz="685800" rtl="0" eaLnBrk="1" latinLnBrk="0" hangingPunct="1">
        <a:lnSpc>
          <a:spcPct val="90000"/>
        </a:lnSpc>
        <a:spcBef>
          <a:spcPts val="375"/>
        </a:spcBef>
        <a:buFont typeface="Arial" panose="020B0604020202020204" pitchFamily="34" charset="0"/>
        <a:buChar char="•"/>
        <a:defRPr sz="1350" b="0" i="0" kern="1200">
          <a:solidFill>
            <a:schemeClr val="tx1"/>
          </a:solidFill>
          <a:latin typeface="Microsoft YaHei" charset="-122"/>
          <a:ea typeface="Microsoft YaHei" charset="-122"/>
          <a:cs typeface="Microsoft YaHei" charset="-122"/>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2.tiff"/><Relationship Id="rId4" Type="http://schemas.openxmlformats.org/officeDocument/2006/relationships/hyperlink" Target="mailto:20212010008@fudan.edu.cn"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zbrlan/docker-compose-demo"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docs.docker.com/get-started/08_using_compose/" TargetMode="External"/><Relationship Id="rId4" Type="http://schemas.openxmlformats.org/officeDocument/2006/relationships/hyperlink" Target="https://docs.docker.com/get-starte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六边形 3">
            <a:extLst>
              <a:ext uri="{FF2B5EF4-FFF2-40B4-BE49-F238E27FC236}">
                <a16:creationId xmlns:a16="http://schemas.microsoft.com/office/drawing/2014/main" id="{D94B0E3A-BDFE-AD4B-BE41-31473E2AC7CC}"/>
              </a:ext>
            </a:extLst>
          </p:cNvPr>
          <p:cNvSpPr/>
          <p:nvPr/>
        </p:nvSpPr>
        <p:spPr>
          <a:xfrm>
            <a:off x="0" y="1275606"/>
            <a:ext cx="9144000" cy="1736783"/>
          </a:xfrm>
          <a:prstGeom prst="hexagon">
            <a:avLst>
              <a:gd name="adj" fmla="val 0"/>
              <a:gd name="vf" fmla="val 115470"/>
            </a:avLst>
          </a:prstGeom>
          <a:gradFill>
            <a:gsLst>
              <a:gs pos="17000">
                <a:srgbClr val="3F4EC5"/>
              </a:gs>
              <a:gs pos="100000">
                <a:srgbClr val="4FE4F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accent1">
                  <a:lumMod val="75000"/>
                </a:schemeClr>
              </a:solidFill>
              <a:latin typeface="字魂35号-经典雅黑" panose="02000000000000000000" pitchFamily="2" charset="-122"/>
            </a:endParaRPr>
          </a:p>
        </p:txBody>
      </p:sp>
      <p:sp>
        <p:nvSpPr>
          <p:cNvPr id="5" name="六边形 4">
            <a:extLst>
              <a:ext uri="{FF2B5EF4-FFF2-40B4-BE49-F238E27FC236}">
                <a16:creationId xmlns:a16="http://schemas.microsoft.com/office/drawing/2014/main" id="{E811DC82-13CB-6548-B710-B684F2517A08}"/>
              </a:ext>
            </a:extLst>
          </p:cNvPr>
          <p:cNvSpPr/>
          <p:nvPr/>
        </p:nvSpPr>
        <p:spPr>
          <a:xfrm>
            <a:off x="0" y="3003646"/>
            <a:ext cx="9144000" cy="504208"/>
          </a:xfrm>
          <a:prstGeom prst="hexagon">
            <a:avLst>
              <a:gd name="adj" fmla="val 0"/>
              <a:gd name="vf" fmla="val 115470"/>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solidFill>
                <a:schemeClr val="accent1">
                  <a:lumMod val="75000"/>
                </a:schemeClr>
              </a:solidFill>
              <a:latin typeface="字魂35号-经典雅黑" panose="02000000000000000000" pitchFamily="2" charset="-122"/>
            </a:endParaRPr>
          </a:p>
        </p:txBody>
      </p:sp>
      <p:sp>
        <p:nvSpPr>
          <p:cNvPr id="6" name="文本框 5">
            <a:extLst>
              <a:ext uri="{FF2B5EF4-FFF2-40B4-BE49-F238E27FC236}">
                <a16:creationId xmlns:a16="http://schemas.microsoft.com/office/drawing/2014/main" id="{3904E4AF-CF64-3F41-B446-22ECC86C62BA}"/>
              </a:ext>
            </a:extLst>
          </p:cNvPr>
          <p:cNvSpPr txBox="1"/>
          <p:nvPr/>
        </p:nvSpPr>
        <p:spPr>
          <a:xfrm>
            <a:off x="-1079" y="3579862"/>
            <a:ext cx="9144000" cy="461665"/>
          </a:xfrm>
          <a:prstGeom prst="rect">
            <a:avLst/>
          </a:prstGeom>
          <a:noFill/>
        </p:spPr>
        <p:txBody>
          <a:bodyPr wrap="square" rtlCol="0">
            <a:spAutoFit/>
          </a:bodyPr>
          <a:lstStyle/>
          <a:p>
            <a:pPr algn="ctr"/>
            <a:r>
              <a:rPr lang="zh-CN" altLang="en-US" sz="2400" dirty="0">
                <a:solidFill>
                  <a:schemeClr val="tx1">
                    <a:lumMod val="95000"/>
                    <a:lumOff val="5000"/>
                  </a:schemeClr>
                </a:solidFill>
                <a:latin typeface="Microsoft YaHei" panose="020B0503020204020204" pitchFamily="34" charset="-122"/>
                <a:ea typeface="Microsoft YaHei" panose="020B0503020204020204" pitchFamily="34" charset="-122"/>
              </a:rPr>
              <a:t>吴茜雅</a:t>
            </a:r>
          </a:p>
        </p:txBody>
      </p:sp>
      <p:sp>
        <p:nvSpPr>
          <p:cNvPr id="7" name="PA_文本框 32">
            <a:extLst>
              <a:ext uri="{FF2B5EF4-FFF2-40B4-BE49-F238E27FC236}">
                <a16:creationId xmlns:a16="http://schemas.microsoft.com/office/drawing/2014/main" id="{19FEE062-46C4-B94B-95F9-4F27ECFD3A9F}"/>
              </a:ext>
            </a:extLst>
          </p:cNvPr>
          <p:cNvSpPr txBox="1"/>
          <p:nvPr>
            <p:custDataLst>
              <p:tags r:id="rId1"/>
            </p:custDataLst>
          </p:nvPr>
        </p:nvSpPr>
        <p:spPr>
          <a:xfrm flipH="1">
            <a:off x="0" y="1700103"/>
            <a:ext cx="9144000" cy="1015663"/>
          </a:xfrm>
          <a:prstGeom prst="rect">
            <a:avLst/>
          </a:prstGeom>
          <a:noFill/>
        </p:spPr>
        <p:txBody>
          <a:bodyPr wrap="square" rtlCol="0">
            <a:spAutoFit/>
          </a:bodyPr>
          <a:lstStyle/>
          <a:p>
            <a:pPr algn="ctr"/>
            <a:r>
              <a:rPr lang="zh-CN" altLang="en-US" sz="6000" dirty="0">
                <a:solidFill>
                  <a:schemeClr val="bg1"/>
                </a:solidFill>
                <a:latin typeface="Microsoft YaHei" panose="020B0503020204020204" pitchFamily="34" charset="-122"/>
                <a:ea typeface="Microsoft YaHei" panose="020B0503020204020204" pitchFamily="34" charset="-122"/>
              </a:rPr>
              <a:t>软件工程</a:t>
            </a:r>
            <a:r>
              <a:rPr lang="en-US" altLang="zh-CN" sz="6000" dirty="0">
                <a:solidFill>
                  <a:schemeClr val="bg1"/>
                </a:solidFill>
                <a:latin typeface="Microsoft YaHei" panose="020B0503020204020204" pitchFamily="34" charset="-122"/>
                <a:ea typeface="Microsoft YaHei" panose="020B0503020204020204" pitchFamily="34" charset="-122"/>
              </a:rPr>
              <a:t>(</a:t>
            </a:r>
            <a:r>
              <a:rPr lang="zh-CN" altLang="en-US" sz="6000" dirty="0">
                <a:solidFill>
                  <a:schemeClr val="bg1"/>
                </a:solidFill>
                <a:latin typeface="Microsoft YaHei" panose="020B0503020204020204" pitchFamily="34" charset="-122"/>
                <a:ea typeface="Microsoft YaHei" panose="020B0503020204020204" pitchFamily="34" charset="-122"/>
              </a:rPr>
              <a:t>荣誉班</a:t>
            </a:r>
            <a:r>
              <a:rPr lang="en-US" altLang="zh-CN" sz="6000" dirty="0">
                <a:solidFill>
                  <a:schemeClr val="bg1"/>
                </a:solidFill>
                <a:latin typeface="Microsoft YaHei" panose="020B0503020204020204" pitchFamily="34" charset="-122"/>
                <a:ea typeface="Microsoft YaHei" panose="020B0503020204020204" pitchFamily="34" charset="-122"/>
              </a:rPr>
              <a:t>)</a:t>
            </a:r>
            <a:endParaRPr lang="en-GB" altLang="zh-CN" sz="6000" dirty="0">
              <a:solidFill>
                <a:schemeClr val="bg1"/>
              </a:solidFill>
              <a:latin typeface="Microsoft YaHei" panose="020B0503020204020204" pitchFamily="34" charset="-122"/>
              <a:ea typeface="Microsoft YaHei" panose="020B0503020204020204" pitchFamily="34" charset="-122"/>
            </a:endParaRPr>
          </a:p>
        </p:txBody>
      </p:sp>
      <p:sp>
        <p:nvSpPr>
          <p:cNvPr id="8" name="矩形 7">
            <a:extLst>
              <a:ext uri="{FF2B5EF4-FFF2-40B4-BE49-F238E27FC236}">
                <a16:creationId xmlns:a16="http://schemas.microsoft.com/office/drawing/2014/main" id="{511D6D73-50E1-ED48-BC72-49C8D5C95513}"/>
              </a:ext>
            </a:extLst>
          </p:cNvPr>
          <p:cNvSpPr/>
          <p:nvPr/>
        </p:nvSpPr>
        <p:spPr>
          <a:xfrm>
            <a:off x="0" y="4659982"/>
            <a:ext cx="9144000" cy="483518"/>
          </a:xfrm>
          <a:prstGeom prst="rect">
            <a:avLst/>
          </a:prstGeom>
          <a:gradFill flip="none" rotWithShape="1">
            <a:gsLst>
              <a:gs pos="43000">
                <a:srgbClr val="3597E0"/>
              </a:gs>
              <a:gs pos="0">
                <a:srgbClr val="5C1DB4"/>
              </a:gs>
              <a:gs pos="84000">
                <a:srgbClr val="4FE4F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3" name="图片 2">
            <a:extLst>
              <a:ext uri="{FF2B5EF4-FFF2-40B4-BE49-F238E27FC236}">
                <a16:creationId xmlns:a16="http://schemas.microsoft.com/office/drawing/2014/main" id="{83F32BED-47D7-9D43-94A4-00C9D5C4A77B}"/>
              </a:ext>
            </a:extLst>
          </p:cNvPr>
          <p:cNvPicPr>
            <a:picLocks noChangeAspect="1"/>
          </p:cNvPicPr>
          <p:nvPr/>
        </p:nvPicPr>
        <p:blipFill>
          <a:blip r:embed="rId3"/>
          <a:stretch>
            <a:fillRect/>
          </a:stretch>
        </p:blipFill>
        <p:spPr>
          <a:xfrm>
            <a:off x="107504" y="69726"/>
            <a:ext cx="1133872" cy="1133872"/>
          </a:xfrm>
          <a:prstGeom prst="rect">
            <a:avLst/>
          </a:prstGeom>
        </p:spPr>
      </p:pic>
      <p:sp>
        <p:nvSpPr>
          <p:cNvPr id="11" name="矩形 10">
            <a:extLst>
              <a:ext uri="{FF2B5EF4-FFF2-40B4-BE49-F238E27FC236}">
                <a16:creationId xmlns:a16="http://schemas.microsoft.com/office/drawing/2014/main" id="{20AEB1BC-6167-C74F-AA70-D16902DFCC5A}"/>
              </a:ext>
            </a:extLst>
          </p:cNvPr>
          <p:cNvSpPr/>
          <p:nvPr/>
        </p:nvSpPr>
        <p:spPr>
          <a:xfrm>
            <a:off x="-1079" y="4044362"/>
            <a:ext cx="9142921" cy="400110"/>
          </a:xfrm>
          <a:prstGeom prst="rect">
            <a:avLst/>
          </a:prstGeom>
        </p:spPr>
        <p:txBody>
          <a:bodyPr wrap="square">
            <a:spAutoFit/>
          </a:bodyPr>
          <a:lstStyle/>
          <a:p>
            <a:pPr algn="ctr"/>
            <a:r>
              <a:rPr lang="en-US" altLang="zh-CN" sz="2000" dirty="0">
                <a:hlinkClick r:id="rId4"/>
              </a:rPr>
              <a:t>20212010008</a:t>
            </a:r>
            <a:r>
              <a:rPr lang="zh-CN" altLang="en-US" sz="2000" dirty="0">
                <a:hlinkClick r:id="rId4"/>
              </a:rPr>
              <a:t>@fudan.edu.cn</a:t>
            </a:r>
            <a:endParaRPr lang="en-US" altLang="zh-CN" sz="2000" dirty="0"/>
          </a:p>
        </p:txBody>
      </p:sp>
      <p:pic>
        <p:nvPicPr>
          <p:cNvPr id="2" name="图片 1">
            <a:extLst>
              <a:ext uri="{FF2B5EF4-FFF2-40B4-BE49-F238E27FC236}">
                <a16:creationId xmlns:a16="http://schemas.microsoft.com/office/drawing/2014/main" id="{8778DEA0-928A-A94D-8198-2C0CF3AAAB2A}"/>
              </a:ext>
            </a:extLst>
          </p:cNvPr>
          <p:cNvPicPr>
            <a:picLocks noChangeAspect="1"/>
          </p:cNvPicPr>
          <p:nvPr/>
        </p:nvPicPr>
        <p:blipFill>
          <a:blip r:embed="rId5"/>
          <a:stretch>
            <a:fillRect/>
          </a:stretch>
        </p:blipFill>
        <p:spPr>
          <a:xfrm>
            <a:off x="7895493" y="57625"/>
            <a:ext cx="1141003" cy="1133872"/>
          </a:xfrm>
          <a:prstGeom prst="rect">
            <a:avLst/>
          </a:prstGeom>
        </p:spPr>
      </p:pic>
      <p:sp>
        <p:nvSpPr>
          <p:cNvPr id="12" name="文本框 11">
            <a:extLst>
              <a:ext uri="{FF2B5EF4-FFF2-40B4-BE49-F238E27FC236}">
                <a16:creationId xmlns:a16="http://schemas.microsoft.com/office/drawing/2014/main" id="{3BFF35AF-21BA-4D46-966E-2B02EB2783CA}"/>
              </a:ext>
            </a:extLst>
          </p:cNvPr>
          <p:cNvSpPr txBox="1"/>
          <p:nvPr/>
        </p:nvSpPr>
        <p:spPr>
          <a:xfrm>
            <a:off x="16813" y="3003798"/>
            <a:ext cx="9144000" cy="461665"/>
          </a:xfrm>
          <a:prstGeom prst="rect">
            <a:avLst/>
          </a:prstGeom>
          <a:noFill/>
        </p:spPr>
        <p:txBody>
          <a:bodyPr wrap="square" rtlCol="0">
            <a:spAutoFit/>
          </a:bodyPr>
          <a:lstStyle/>
          <a:p>
            <a:pPr algn="ctr"/>
            <a:r>
              <a:rPr lang="en-US" altLang="zh-CN" sz="2400" dirty="0">
                <a:solidFill>
                  <a:schemeClr val="tx1">
                    <a:lumMod val="95000"/>
                    <a:lumOff val="5000"/>
                  </a:schemeClr>
                </a:solidFill>
                <a:latin typeface="Microsoft YaHei" panose="020B0503020204020204" pitchFamily="34" charset="-122"/>
                <a:ea typeface="Microsoft YaHei" panose="020B0503020204020204" pitchFamily="34" charset="-122"/>
              </a:rPr>
              <a:t>03</a:t>
            </a:r>
            <a:r>
              <a:rPr lang="zh-CN" altLang="en-US" sz="2400" dirty="0">
                <a:solidFill>
                  <a:schemeClr val="tx1">
                    <a:lumMod val="95000"/>
                    <a:lumOff val="5000"/>
                  </a:schemeClr>
                </a:solidFill>
                <a:latin typeface="Microsoft YaHei" panose="020B0503020204020204" pitchFamily="34" charset="-122"/>
                <a:ea typeface="Microsoft YaHei" panose="020B0503020204020204" pitchFamily="34" charset="-122"/>
              </a:rPr>
              <a:t> 深入</a:t>
            </a:r>
            <a:r>
              <a:rPr lang="en-US" altLang="zh-CN" sz="2400" dirty="0">
                <a:solidFill>
                  <a:schemeClr val="tx1">
                    <a:lumMod val="95000"/>
                    <a:lumOff val="5000"/>
                  </a:schemeClr>
                </a:solidFill>
                <a:latin typeface="Microsoft YaHei" panose="020B0503020204020204" pitchFamily="34" charset="-122"/>
                <a:ea typeface="Microsoft YaHei" panose="020B0503020204020204" pitchFamily="34" charset="-122"/>
              </a:rPr>
              <a:t>Docker</a:t>
            </a:r>
            <a:r>
              <a:rPr lang="zh-CN" altLang="en-US" sz="2400" dirty="0">
                <a:solidFill>
                  <a:schemeClr val="tx1">
                    <a:lumMod val="95000"/>
                    <a:lumOff val="5000"/>
                  </a:schemeClr>
                </a:solidFill>
                <a:latin typeface="Microsoft YaHei" panose="020B0503020204020204" pitchFamily="34" charset="-122"/>
                <a:ea typeface="Microsoft YaHei" panose="020B0503020204020204" pitchFamily="34" charset="-122"/>
              </a:rPr>
              <a:t>及</a:t>
            </a:r>
            <a:r>
              <a:rPr lang="en-US" altLang="zh-CN" sz="2400" dirty="0">
                <a:solidFill>
                  <a:schemeClr val="tx1">
                    <a:lumMod val="95000"/>
                    <a:lumOff val="5000"/>
                  </a:schemeClr>
                </a:solidFill>
                <a:latin typeface="Microsoft YaHei" panose="020B0503020204020204" pitchFamily="34" charset="-122"/>
                <a:ea typeface="Microsoft YaHei" panose="020B0503020204020204" pitchFamily="34" charset="-122"/>
              </a:rPr>
              <a:t>Docker</a:t>
            </a:r>
            <a:r>
              <a:rPr lang="zh-CN" altLang="en-US" sz="2400" dirty="0">
                <a:solidFill>
                  <a:schemeClr val="tx1">
                    <a:lumMod val="95000"/>
                    <a:lumOff val="5000"/>
                  </a:schemeClr>
                </a:solidFill>
                <a:latin typeface="Microsoft YaHei" panose="020B0503020204020204" pitchFamily="34" charset="-122"/>
                <a:ea typeface="Microsoft YaHei" panose="020B0503020204020204" pitchFamily="34" charset="-122"/>
              </a:rPr>
              <a:t> </a:t>
            </a:r>
            <a:r>
              <a:rPr lang="en-US" altLang="zh-CN" sz="2400" dirty="0">
                <a:solidFill>
                  <a:schemeClr val="tx1">
                    <a:lumMod val="95000"/>
                    <a:lumOff val="5000"/>
                  </a:schemeClr>
                </a:solidFill>
                <a:latin typeface="Microsoft YaHei" panose="020B0503020204020204" pitchFamily="34" charset="-122"/>
                <a:ea typeface="Microsoft YaHei" panose="020B0503020204020204" pitchFamily="34" charset="-122"/>
              </a:rPr>
              <a:t>Compose</a:t>
            </a:r>
            <a:r>
              <a:rPr lang="zh-CN" altLang="en-US" sz="2400" dirty="0">
                <a:solidFill>
                  <a:schemeClr val="tx1">
                    <a:lumMod val="95000"/>
                    <a:lumOff val="5000"/>
                  </a:schemeClr>
                </a:solidFill>
                <a:latin typeface="Microsoft YaHei" panose="020B0503020204020204" pitchFamily="34" charset="-122"/>
                <a:ea typeface="Microsoft YaHei" panose="020B0503020204020204" pitchFamily="34" charset="-122"/>
              </a:rPr>
              <a:t>实践</a:t>
            </a:r>
          </a:p>
        </p:txBody>
      </p:sp>
    </p:spTree>
    <p:extLst>
      <p:ext uri="{BB962C8B-B14F-4D97-AF65-F5344CB8AC3E}">
        <p14:creationId xmlns:p14="http://schemas.microsoft.com/office/powerpoint/2010/main" val="2345420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常用命令</a:t>
            </a:r>
          </a:p>
        </p:txBody>
      </p:sp>
      <p:sp>
        <p:nvSpPr>
          <p:cNvPr id="9" name="矩形 8">
            <a:extLst>
              <a:ext uri="{FF2B5EF4-FFF2-40B4-BE49-F238E27FC236}">
                <a16:creationId xmlns:a16="http://schemas.microsoft.com/office/drawing/2014/main" id="{3C95A439-7F0E-AD4E-B962-E6312754A26E}"/>
              </a:ext>
            </a:extLst>
          </p:cNvPr>
          <p:cNvSpPr/>
          <p:nvPr/>
        </p:nvSpPr>
        <p:spPr>
          <a:xfrm>
            <a:off x="350329" y="699542"/>
            <a:ext cx="8614159" cy="5509200"/>
          </a:xfrm>
          <a:prstGeom prst="rect">
            <a:avLst/>
          </a:prstGeom>
        </p:spPr>
        <p:txBody>
          <a:bodyPr wrap="square">
            <a:spAutoFit/>
          </a:bodyPr>
          <a:lstStyle/>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启动</a:t>
            </a:r>
            <a:endParaRPr lang="en-US" altLang="zh-CN" sz="3200" dirty="0">
              <a:latin typeface="Kaiti SC" panose="02010600040101010101" pitchFamily="2" charset="-122"/>
              <a:ea typeface="Kaiti SC" panose="02010600040101010101" pitchFamily="2" charset="-122"/>
            </a:endParaRPr>
          </a:p>
          <a:p>
            <a:pPr marL="800100" lvl="1" indent="-342900">
              <a:buFont typeface="Wingdings" pitchFamily="2" charset="2"/>
              <a:buChar char="p"/>
            </a:pPr>
            <a:r>
              <a:rPr lang="en-US" altLang="zh-CN" sz="3200" dirty="0" err="1">
                <a:latin typeface="Kaiti SC" panose="02010600040101010101" pitchFamily="2" charset="-122"/>
                <a:ea typeface="Kaiti SC" panose="02010600040101010101" pitchFamily="2" charset="-122"/>
              </a:rPr>
              <a:t>sudo</a:t>
            </a:r>
            <a:r>
              <a:rPr lang="en-US" altLang="zh-CN" sz="3200" dirty="0">
                <a:latin typeface="Kaiti SC" panose="02010600040101010101" pitchFamily="2" charset="-122"/>
                <a:ea typeface="Kaiti SC" panose="02010600040101010101" pitchFamily="2" charset="-122"/>
              </a:rPr>
              <a:t> docker-compose up -d</a:t>
            </a:r>
            <a:r>
              <a:rPr lang="zh-CN" altLang="en-US" sz="3200" dirty="0">
                <a:latin typeface="Kaiti SC" panose="02010600040101010101" pitchFamily="2" charset="-122"/>
                <a:ea typeface="Kaiti SC" panose="02010600040101010101" pitchFamily="2" charset="-122"/>
              </a:rPr>
              <a:t> </a:t>
            </a:r>
            <a:r>
              <a:rPr lang="en-US" altLang="zh-CN" sz="3200" dirty="0">
                <a:latin typeface="Kaiti SC" panose="02010600040101010101" pitchFamily="2" charset="-122"/>
                <a:ea typeface="Kaiti SC" panose="02010600040101010101" pitchFamily="2" charset="-122"/>
              </a:rPr>
              <a:t>(</a:t>
            </a:r>
            <a:r>
              <a:rPr lang="zh-CN" altLang="en-US" sz="3200" dirty="0">
                <a:latin typeface="Kaiti SC" panose="02010600040101010101" pitchFamily="2" charset="-122"/>
                <a:ea typeface="Kaiti SC" panose="02010600040101010101" pitchFamily="2" charset="-122"/>
              </a:rPr>
              <a:t>默认当前目录</a:t>
            </a:r>
            <a:r>
              <a:rPr lang="en-US" altLang="zh-CN" sz="3200" dirty="0">
                <a:latin typeface="Kaiti SC" panose="02010600040101010101" pitchFamily="2" charset="-122"/>
                <a:ea typeface="Kaiti SC" panose="02010600040101010101" pitchFamily="2" charset="-122"/>
              </a:rPr>
              <a:t>)</a:t>
            </a:r>
          </a:p>
          <a:p>
            <a:pPr marL="800100" lvl="1" indent="-342900">
              <a:buFont typeface="Wingdings" pitchFamily="2" charset="2"/>
              <a:buChar char="p"/>
            </a:pPr>
            <a:r>
              <a:rPr lang="en-US" altLang="zh-CN" sz="3200" dirty="0" err="1">
                <a:latin typeface="Kaiti SC" panose="02010600040101010101" pitchFamily="2" charset="-122"/>
                <a:ea typeface="Kaiti SC" panose="02010600040101010101" pitchFamily="2" charset="-122"/>
              </a:rPr>
              <a:t>sudo</a:t>
            </a:r>
            <a:r>
              <a:rPr lang="en-US" altLang="zh-CN" sz="3200" dirty="0">
                <a:latin typeface="Kaiti SC" panose="02010600040101010101" pitchFamily="2" charset="-122"/>
                <a:ea typeface="Kaiti SC" panose="02010600040101010101" pitchFamily="2" charset="-122"/>
              </a:rPr>
              <a:t> docker-compose -f ./compose/docker-</a:t>
            </a:r>
            <a:r>
              <a:rPr lang="en-US" altLang="zh-CN" sz="3200" dirty="0" err="1">
                <a:latin typeface="Kaiti SC" panose="02010600040101010101" pitchFamily="2" charset="-122"/>
                <a:ea typeface="Kaiti SC" panose="02010600040101010101" pitchFamily="2" charset="-122"/>
              </a:rPr>
              <a:t>compose.yml</a:t>
            </a:r>
            <a:r>
              <a:rPr lang="en-US" altLang="zh-CN" sz="3200" dirty="0">
                <a:latin typeface="Kaiti SC" panose="02010600040101010101" pitchFamily="2" charset="-122"/>
                <a:ea typeface="Kaiti SC" panose="02010600040101010101" pitchFamily="2" charset="-122"/>
              </a:rPr>
              <a:t> up -d(</a:t>
            </a:r>
            <a:r>
              <a:rPr lang="zh-CN" altLang="en-US" sz="3200" dirty="0">
                <a:latin typeface="Kaiti SC" panose="02010600040101010101" pitchFamily="2" charset="-122"/>
                <a:ea typeface="Kaiti SC" panose="02010600040101010101" pitchFamily="2" charset="-122"/>
              </a:rPr>
              <a:t>指定目录</a:t>
            </a:r>
            <a:r>
              <a:rPr lang="en-US" altLang="zh-CN" sz="3200" dirty="0">
                <a:latin typeface="Kaiti SC" panose="02010600040101010101" pitchFamily="2" charset="-122"/>
                <a:ea typeface="Kaiti SC" panose="02010600040101010101" pitchFamily="2" charset="-122"/>
              </a:rPr>
              <a:t>)</a:t>
            </a: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暂停</a:t>
            </a:r>
            <a:endParaRPr lang="en-US" altLang="zh-CN" sz="3200" dirty="0">
              <a:latin typeface="Kaiti SC" panose="02010600040101010101" pitchFamily="2" charset="-122"/>
              <a:ea typeface="Kaiti SC" panose="02010600040101010101" pitchFamily="2" charset="-122"/>
            </a:endParaRPr>
          </a:p>
          <a:p>
            <a:pPr marL="800100" lvl="1" indent="-342900">
              <a:buFont typeface="Wingdings" pitchFamily="2" charset="2"/>
              <a:buChar char="p"/>
            </a:pPr>
            <a:r>
              <a:rPr lang="en-US" altLang="zh-CN" sz="3200" dirty="0" err="1">
                <a:latin typeface="Kaiti SC" panose="02010600040101010101" pitchFamily="2" charset="-122"/>
                <a:ea typeface="Kaiti SC" panose="02010600040101010101" pitchFamily="2" charset="-122"/>
              </a:rPr>
              <a:t>sudo</a:t>
            </a:r>
            <a:r>
              <a:rPr lang="en-US" altLang="zh-CN" sz="3200" dirty="0">
                <a:latin typeface="Kaiti SC" panose="02010600040101010101" pitchFamily="2" charset="-122"/>
                <a:ea typeface="Kaiti SC" panose="02010600040101010101" pitchFamily="2" charset="-122"/>
              </a:rPr>
              <a:t> docker-compose down</a:t>
            </a: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日志</a:t>
            </a:r>
            <a:endParaRPr lang="en-US" altLang="zh-CN" sz="3200" dirty="0">
              <a:latin typeface="Kaiti SC" panose="02010600040101010101" pitchFamily="2" charset="-122"/>
              <a:ea typeface="Kaiti SC" panose="02010600040101010101" pitchFamily="2" charset="-122"/>
            </a:endParaRPr>
          </a:p>
          <a:p>
            <a:pPr marL="800100" lvl="1" indent="-342900">
              <a:buFont typeface="Wingdings" pitchFamily="2" charset="2"/>
              <a:buChar char="p"/>
            </a:pPr>
            <a:r>
              <a:rPr lang="en-US" altLang="zh-CN" sz="3200" dirty="0" err="1">
                <a:latin typeface="Kaiti SC" panose="02010600040101010101" pitchFamily="2" charset="-122"/>
                <a:ea typeface="Kaiti SC" panose="02010600040101010101" pitchFamily="2" charset="-122"/>
              </a:rPr>
              <a:t>sudo</a:t>
            </a:r>
            <a:r>
              <a:rPr lang="en-US" altLang="zh-CN" sz="3200" dirty="0">
                <a:latin typeface="Kaiti SC" panose="02010600040101010101" pitchFamily="2" charset="-122"/>
                <a:ea typeface="Kaiti SC" panose="02010600040101010101" pitchFamily="2" charset="-122"/>
              </a:rPr>
              <a:t> docker-compose logs &lt;</a:t>
            </a:r>
            <a:r>
              <a:rPr lang="en-US" altLang="zh-CN" sz="3200" dirty="0" err="1">
                <a:latin typeface="Kaiti SC" panose="02010600040101010101" pitchFamily="2" charset="-122"/>
                <a:ea typeface="Kaiti SC" panose="02010600040101010101" pitchFamily="2" charset="-122"/>
              </a:rPr>
              <a:t>serviceName</a:t>
            </a:r>
            <a:r>
              <a:rPr lang="en-US" altLang="zh-CN" sz="3200" dirty="0">
                <a:latin typeface="Kaiti SC" panose="02010600040101010101" pitchFamily="2" charset="-122"/>
                <a:ea typeface="Kaiti SC" panose="02010600040101010101" pitchFamily="2" charset="-122"/>
              </a:rPr>
              <a:t>&gt;</a:t>
            </a: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p:txBody>
      </p:sp>
    </p:spTree>
    <p:extLst>
      <p:ext uri="{BB962C8B-B14F-4D97-AF65-F5344CB8AC3E}">
        <p14:creationId xmlns:p14="http://schemas.microsoft.com/office/powerpoint/2010/main" val="256483473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常用命令</a:t>
            </a:r>
          </a:p>
        </p:txBody>
      </p:sp>
      <p:sp>
        <p:nvSpPr>
          <p:cNvPr id="9" name="矩形 8">
            <a:extLst>
              <a:ext uri="{FF2B5EF4-FFF2-40B4-BE49-F238E27FC236}">
                <a16:creationId xmlns:a16="http://schemas.microsoft.com/office/drawing/2014/main" id="{3C95A439-7F0E-AD4E-B962-E6312754A26E}"/>
              </a:ext>
            </a:extLst>
          </p:cNvPr>
          <p:cNvSpPr/>
          <p:nvPr/>
        </p:nvSpPr>
        <p:spPr>
          <a:xfrm>
            <a:off x="350328" y="843558"/>
            <a:ext cx="8614159" cy="2554545"/>
          </a:xfrm>
          <a:prstGeom prst="rect">
            <a:avLst/>
          </a:prstGeom>
        </p:spPr>
        <p:txBody>
          <a:bodyPr wrap="square">
            <a:spAutoFit/>
          </a:bodyPr>
          <a:lstStyle/>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单独控制某个服务</a:t>
            </a: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p:txBody>
      </p:sp>
      <p:pic>
        <p:nvPicPr>
          <p:cNvPr id="6" name="图片 5">
            <a:extLst>
              <a:ext uri="{FF2B5EF4-FFF2-40B4-BE49-F238E27FC236}">
                <a16:creationId xmlns:a16="http://schemas.microsoft.com/office/drawing/2014/main" id="{CE1817B9-3DB6-3C4C-AEE5-EFA5F4E695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9622"/>
            <a:ext cx="9144000" cy="2646947"/>
          </a:xfrm>
          <a:prstGeom prst="rect">
            <a:avLst/>
          </a:prstGeom>
        </p:spPr>
      </p:pic>
    </p:spTree>
    <p:extLst>
      <p:ext uri="{BB962C8B-B14F-4D97-AF65-F5344CB8AC3E}">
        <p14:creationId xmlns:p14="http://schemas.microsoft.com/office/powerpoint/2010/main" val="309433511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实践任务（小组）</a:t>
            </a:r>
          </a:p>
        </p:txBody>
      </p:sp>
      <p:sp>
        <p:nvSpPr>
          <p:cNvPr id="9" name="矩形 8">
            <a:extLst>
              <a:ext uri="{FF2B5EF4-FFF2-40B4-BE49-F238E27FC236}">
                <a16:creationId xmlns:a16="http://schemas.microsoft.com/office/drawing/2014/main" id="{3C95A439-7F0E-AD4E-B962-E6312754A26E}"/>
              </a:ext>
            </a:extLst>
          </p:cNvPr>
          <p:cNvSpPr/>
          <p:nvPr/>
        </p:nvSpPr>
        <p:spPr>
          <a:xfrm>
            <a:off x="350328" y="843558"/>
            <a:ext cx="8614159" cy="2246769"/>
          </a:xfrm>
          <a:prstGeom prst="rect">
            <a:avLst/>
          </a:prstGeom>
        </p:spPr>
        <p:txBody>
          <a:bodyPr wrap="square">
            <a:spAutoFit/>
          </a:bodyPr>
          <a:lstStyle/>
          <a:p>
            <a:pPr marL="342900" indent="-342900">
              <a:buFont typeface="Wingdings" pitchFamily="2" charset="2"/>
              <a:buChar char="p"/>
            </a:pPr>
            <a:r>
              <a:rPr lang="zh-CN" altLang="en-US" sz="2800" dirty="0">
                <a:latin typeface="Kaiti SC" panose="02010600040101010101" pitchFamily="2" charset="-122"/>
                <a:ea typeface="Kaiti SC" panose="02010600040101010101" pitchFamily="2" charset="-122"/>
              </a:rPr>
              <a:t>以小组为单位，从</a:t>
            </a:r>
            <a:r>
              <a:rPr lang="en-US" altLang="zh-CN" sz="2800" dirty="0">
                <a:latin typeface="Kaiti SC" panose="02010600040101010101" pitchFamily="2" charset="-122"/>
                <a:ea typeface="Kaiti SC" panose="02010600040101010101" pitchFamily="2" charset="-122"/>
              </a:rPr>
              <a:t>lab2</a:t>
            </a:r>
            <a:r>
              <a:rPr lang="zh-CN" altLang="en-US" sz="2800" dirty="0">
                <a:latin typeface="Kaiti SC" panose="02010600040101010101" pitchFamily="2" charset="-122"/>
                <a:ea typeface="Kaiti SC" panose="02010600040101010101" pitchFamily="2" charset="-122"/>
              </a:rPr>
              <a:t>开始，逐步使用</a:t>
            </a:r>
            <a:r>
              <a:rPr lang="en-US" altLang="zh-CN" sz="2800" dirty="0">
                <a:latin typeface="Kaiti SC" panose="02010600040101010101" pitchFamily="2" charset="-122"/>
                <a:ea typeface="Kaiti SC" panose="02010600040101010101" pitchFamily="2" charset="-122"/>
              </a:rPr>
              <a:t>docker-compose</a:t>
            </a:r>
            <a:r>
              <a:rPr lang="zh-CN" altLang="en-US" sz="2800" dirty="0">
                <a:latin typeface="Kaiti SC" panose="02010600040101010101" pitchFamily="2" charset="-122"/>
                <a:ea typeface="Kaiti SC" panose="02010600040101010101" pitchFamily="2" charset="-122"/>
              </a:rPr>
              <a:t>进行部署开发，</a:t>
            </a:r>
            <a:r>
              <a:rPr lang="en-US" altLang="zh-CN" sz="2800" dirty="0">
                <a:latin typeface="Kaiti SC" panose="02010600040101010101" pitchFamily="2" charset="-122"/>
                <a:ea typeface="Kaiti SC" panose="02010600040101010101" pitchFamily="2" charset="-122"/>
              </a:rPr>
              <a:t>lab2</a:t>
            </a:r>
            <a:r>
              <a:rPr lang="zh-CN" altLang="en-US" sz="2800" dirty="0">
                <a:latin typeface="Kaiti SC" panose="02010600040101010101" pitchFamily="2" charset="-122"/>
                <a:ea typeface="Kaiti SC" panose="02010600040101010101" pitchFamily="2" charset="-122"/>
              </a:rPr>
              <a:t>不做要求，之后的</a:t>
            </a:r>
            <a:r>
              <a:rPr lang="en-US" altLang="zh-CN" sz="2800" dirty="0">
                <a:latin typeface="Kaiti SC" panose="02010600040101010101" pitchFamily="2" charset="-122"/>
                <a:ea typeface="Kaiti SC" panose="02010600040101010101" pitchFamily="2" charset="-122"/>
              </a:rPr>
              <a:t>lab</a:t>
            </a:r>
            <a:r>
              <a:rPr lang="zh-CN" altLang="en-US" sz="2800" dirty="0">
                <a:latin typeface="Kaiti SC" panose="02010600040101010101" pitchFamily="2" charset="-122"/>
                <a:ea typeface="Kaiti SC" panose="02010600040101010101" pitchFamily="2" charset="-122"/>
              </a:rPr>
              <a:t>会做评分要求</a:t>
            </a:r>
            <a:endParaRPr lang="en-US" altLang="zh-CN" sz="28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en-US" altLang="zh-CN" sz="2800" dirty="0">
                <a:latin typeface="Kaiti SC" panose="02010600040101010101" pitchFamily="2" charset="-122"/>
                <a:ea typeface="Kaiti SC" panose="02010600040101010101" pitchFamily="2" charset="-122"/>
              </a:rPr>
              <a:t>docker-compose-demo</a:t>
            </a:r>
            <a:r>
              <a:rPr lang="zh-CN" altLang="en-US" sz="2800" dirty="0">
                <a:latin typeface="Kaiti SC" panose="02010600040101010101" pitchFamily="2" charset="-122"/>
                <a:ea typeface="Kaiti SC" panose="02010600040101010101" pitchFamily="2" charset="-122"/>
              </a:rPr>
              <a:t>：</a:t>
            </a:r>
            <a:r>
              <a:rPr lang="en-US" altLang="zh-CN" sz="2800" dirty="0">
                <a:latin typeface="Kaiti SC" panose="02010600040101010101" pitchFamily="2" charset="-122"/>
                <a:ea typeface="Kaiti SC" panose="02010600040101010101" pitchFamily="2" charset="-122"/>
                <a:hlinkClick r:id="rId3"/>
              </a:rPr>
              <a:t>https://github.com/yzbrlan/docker-compose-demo</a:t>
            </a:r>
            <a:endParaRPr lang="en-US" altLang="zh-CN" sz="2800" dirty="0">
              <a:latin typeface="Kaiti SC" panose="02010600040101010101" pitchFamily="2" charset="-122"/>
              <a:ea typeface="Kaiti SC" panose="02010600040101010101" pitchFamily="2" charset="-122"/>
            </a:endParaRPr>
          </a:p>
        </p:txBody>
      </p:sp>
      <p:sp>
        <p:nvSpPr>
          <p:cNvPr id="4" name="TextBox 5">
            <a:extLst>
              <a:ext uri="{FF2B5EF4-FFF2-40B4-BE49-F238E27FC236}">
                <a16:creationId xmlns:a16="http://schemas.microsoft.com/office/drawing/2014/main" id="{C711BA86-2134-B24C-BE3F-D9C49B83B009}"/>
              </a:ext>
            </a:extLst>
          </p:cNvPr>
          <p:cNvSpPr txBox="1"/>
          <p:nvPr/>
        </p:nvSpPr>
        <p:spPr>
          <a:xfrm>
            <a:off x="291116" y="3219822"/>
            <a:ext cx="8561767" cy="1384995"/>
          </a:xfrm>
          <a:prstGeom prst="rect">
            <a:avLst/>
          </a:prstGeom>
          <a:noFill/>
        </p:spPr>
        <p:txBody>
          <a:bodyPr wrap="none" rtlCol="0">
            <a:spAutoFit/>
          </a:bodyPr>
          <a:lstStyle/>
          <a:p>
            <a:pPr algn="ctr"/>
            <a:r>
              <a:rPr lang="en-CN" sz="2800">
                <a:latin typeface="STKaiti" panose="02010600040101010101" pitchFamily="2" charset="-122"/>
                <a:ea typeface="STKaiti" panose="02010600040101010101" pitchFamily="2" charset="-122"/>
                <a:hlinkClick r:id="rId3"/>
              </a:rPr>
              <a:t>参考</a:t>
            </a:r>
            <a:r>
              <a:rPr lang="en-US" sz="2800" dirty="0">
                <a:latin typeface="STKaiti" panose="02010600040101010101" pitchFamily="2" charset="-122"/>
                <a:ea typeface="STKaiti" panose="02010600040101010101" pitchFamily="2" charset="-122"/>
                <a:hlinkClick r:id="rId3"/>
              </a:rPr>
              <a:t>学习</a:t>
            </a:r>
            <a:r>
              <a:rPr lang="en-CN" sz="2800">
                <a:latin typeface="STKaiti" panose="02010600040101010101" pitchFamily="2" charset="-122"/>
                <a:ea typeface="STKaiti" panose="02010600040101010101" pitchFamily="2" charset="-122"/>
                <a:hlinkClick r:id="rId3"/>
              </a:rPr>
              <a:t>资料</a:t>
            </a:r>
            <a:endParaRPr lang="en-US" sz="2800" dirty="0">
              <a:latin typeface="STKaiti" panose="02010600040101010101" pitchFamily="2" charset="-122"/>
              <a:ea typeface="STKaiti" panose="02010600040101010101" pitchFamily="2" charset="-122"/>
            </a:endParaRPr>
          </a:p>
          <a:p>
            <a:pPr algn="ctr"/>
            <a:r>
              <a:rPr lang="en-US" sz="2800" dirty="0">
                <a:hlinkClick r:id="rId4"/>
              </a:rPr>
              <a:t>https://docs.docker.com/get-started/</a:t>
            </a:r>
            <a:endParaRPr lang="en-US" sz="2800" dirty="0"/>
          </a:p>
          <a:p>
            <a:pPr algn="ctr"/>
            <a:r>
              <a:rPr lang="en-CN" sz="2800">
                <a:hlinkClick r:id="rId5"/>
              </a:rPr>
              <a:t>https://docs.docker.com/get-started/08_using_compose/</a:t>
            </a:r>
            <a:endParaRPr lang="en-CN" sz="2800" dirty="0"/>
          </a:p>
        </p:txBody>
      </p:sp>
    </p:spTree>
    <p:extLst>
      <p:ext uri="{BB962C8B-B14F-4D97-AF65-F5344CB8AC3E}">
        <p14:creationId xmlns:p14="http://schemas.microsoft.com/office/powerpoint/2010/main" val="396949185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容器网络</a:t>
            </a:r>
          </a:p>
        </p:txBody>
      </p:sp>
      <p:pic>
        <p:nvPicPr>
          <p:cNvPr id="2" name="图片 1">
            <a:extLst>
              <a:ext uri="{FF2B5EF4-FFF2-40B4-BE49-F238E27FC236}">
                <a16:creationId xmlns:a16="http://schemas.microsoft.com/office/drawing/2014/main" id="{9C107B79-2D0B-504B-8467-7285F155B69F}"/>
              </a:ext>
            </a:extLst>
          </p:cNvPr>
          <p:cNvPicPr>
            <a:picLocks noChangeAspect="1"/>
          </p:cNvPicPr>
          <p:nvPr/>
        </p:nvPicPr>
        <p:blipFill>
          <a:blip r:embed="rId3"/>
          <a:stretch>
            <a:fillRect/>
          </a:stretch>
        </p:blipFill>
        <p:spPr>
          <a:xfrm>
            <a:off x="0" y="1156468"/>
            <a:ext cx="9144000" cy="2830563"/>
          </a:xfrm>
          <a:prstGeom prst="rect">
            <a:avLst/>
          </a:prstGeom>
        </p:spPr>
      </p:pic>
    </p:spTree>
    <p:extLst>
      <p:ext uri="{BB962C8B-B14F-4D97-AF65-F5344CB8AC3E}">
        <p14:creationId xmlns:p14="http://schemas.microsoft.com/office/powerpoint/2010/main" val="359253851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en-US" altLang="zh-CN" sz="3200" b="1" dirty="0"/>
              <a:t>Docker</a:t>
            </a:r>
            <a:r>
              <a:rPr kumimoji="1" lang="zh-CN" altLang="en-US" sz="3200" b="1" dirty="0"/>
              <a:t>网络</a:t>
            </a:r>
          </a:p>
        </p:txBody>
      </p:sp>
      <p:pic>
        <p:nvPicPr>
          <p:cNvPr id="4" name="图片 3">
            <a:extLst>
              <a:ext uri="{FF2B5EF4-FFF2-40B4-BE49-F238E27FC236}">
                <a16:creationId xmlns:a16="http://schemas.microsoft.com/office/drawing/2014/main" id="{66548CFD-862B-264C-B859-5DD4044E4ECF}"/>
              </a:ext>
            </a:extLst>
          </p:cNvPr>
          <p:cNvPicPr>
            <a:picLocks noChangeAspect="1"/>
          </p:cNvPicPr>
          <p:nvPr/>
        </p:nvPicPr>
        <p:blipFill>
          <a:blip r:embed="rId3"/>
          <a:stretch>
            <a:fillRect/>
          </a:stretch>
        </p:blipFill>
        <p:spPr>
          <a:xfrm>
            <a:off x="911576" y="627534"/>
            <a:ext cx="6876504" cy="3701922"/>
          </a:xfrm>
          <a:prstGeom prst="rect">
            <a:avLst/>
          </a:prstGeom>
        </p:spPr>
      </p:pic>
    </p:spTree>
    <p:extLst>
      <p:ext uri="{BB962C8B-B14F-4D97-AF65-F5344CB8AC3E}">
        <p14:creationId xmlns:p14="http://schemas.microsoft.com/office/powerpoint/2010/main" val="117498013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容器互联</a:t>
            </a:r>
          </a:p>
        </p:txBody>
      </p:sp>
      <p:sp>
        <p:nvSpPr>
          <p:cNvPr id="9" name="矩形 8">
            <a:extLst>
              <a:ext uri="{FF2B5EF4-FFF2-40B4-BE49-F238E27FC236}">
                <a16:creationId xmlns:a16="http://schemas.microsoft.com/office/drawing/2014/main" id="{3C95A439-7F0E-AD4E-B962-E6312754A26E}"/>
              </a:ext>
            </a:extLst>
          </p:cNvPr>
          <p:cNvSpPr/>
          <p:nvPr/>
        </p:nvSpPr>
        <p:spPr>
          <a:xfrm>
            <a:off x="350328" y="843558"/>
            <a:ext cx="8614159" cy="2554545"/>
          </a:xfrm>
          <a:prstGeom prst="rect">
            <a:avLst/>
          </a:prstGeom>
        </p:spPr>
        <p:txBody>
          <a:bodyPr wrap="square">
            <a:spAutoFit/>
          </a:bodyPr>
          <a:lstStyle/>
          <a:p>
            <a:pPr marL="342900" indent="-342900">
              <a:buFont typeface="Wingdings" pitchFamily="2" charset="2"/>
              <a:buChar char="p"/>
            </a:pPr>
            <a:r>
              <a:rPr lang="zh-CN" altLang="en" sz="3200" dirty="0">
                <a:latin typeface="Kaiti SC" panose="02010600040101010101" pitchFamily="2" charset="-122"/>
                <a:ea typeface="Kaiti SC" panose="02010600040101010101" pitchFamily="2" charset="-122"/>
              </a:rPr>
              <a:t>通过</a:t>
            </a:r>
            <a:r>
              <a:rPr lang="en" altLang="zh-CN" sz="3200" dirty="0">
                <a:latin typeface="Kaiti SC" panose="02010600040101010101" pitchFamily="2" charset="-122"/>
                <a:ea typeface="Kaiti SC" panose="02010600040101010101" pitchFamily="2" charset="-122"/>
              </a:rPr>
              <a:t>--link </a:t>
            </a:r>
            <a:r>
              <a:rPr lang="zh-CN" altLang="en-US" sz="3200" dirty="0">
                <a:latin typeface="Kaiti SC" panose="02010600040101010101" pitchFamily="2" charset="-122"/>
                <a:ea typeface="Kaiti SC" panose="02010600040101010101" pitchFamily="2" charset="-122"/>
              </a:rPr>
              <a:t>选项进行连接</a:t>
            </a:r>
            <a:r>
              <a:rPr lang="en-US" altLang="zh-CN" sz="3200" dirty="0">
                <a:latin typeface="Kaiti SC" panose="02010600040101010101" pitchFamily="2" charset="-122"/>
                <a:ea typeface="Kaiti SC" panose="02010600040101010101" pitchFamily="2" charset="-122"/>
              </a:rPr>
              <a:t>	</a:t>
            </a: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通过</a:t>
            </a:r>
            <a:r>
              <a:rPr lang="en-US" altLang="zh-CN" sz="3200" dirty="0">
                <a:latin typeface="Kaiti SC" panose="02010600040101010101" pitchFamily="2" charset="-122"/>
                <a:ea typeface="Kaiti SC" panose="02010600040101010101" pitchFamily="2" charset="-122"/>
              </a:rPr>
              <a:t>JDBC</a:t>
            </a:r>
            <a:r>
              <a:rPr lang="zh-CN" altLang="en-US" sz="3200" dirty="0">
                <a:latin typeface="Kaiti SC" panose="02010600040101010101" pitchFamily="2" charset="-122"/>
                <a:ea typeface="Kaiti SC" panose="02010600040101010101" pitchFamily="2" charset="-122"/>
              </a:rPr>
              <a:t>进行数据库连接</a:t>
            </a:r>
            <a:endParaRPr lang="en" altLang="zh-CN" sz="3200" dirty="0">
              <a:latin typeface="Kaiti SC" panose="02010600040101010101" pitchFamily="2" charset="-122"/>
              <a:ea typeface="Kaiti SC" panose="02010600040101010101" pitchFamily="2" charset="-122"/>
            </a:endParaRPr>
          </a:p>
        </p:txBody>
      </p:sp>
      <p:pic>
        <p:nvPicPr>
          <p:cNvPr id="7" name="图片 6">
            <a:extLst>
              <a:ext uri="{FF2B5EF4-FFF2-40B4-BE49-F238E27FC236}">
                <a16:creationId xmlns:a16="http://schemas.microsoft.com/office/drawing/2014/main" id="{450F9804-59B3-7045-8AFF-A3663889C297}"/>
              </a:ext>
            </a:extLst>
          </p:cNvPr>
          <p:cNvPicPr>
            <a:picLocks noChangeAspect="1"/>
          </p:cNvPicPr>
          <p:nvPr/>
        </p:nvPicPr>
        <p:blipFill>
          <a:blip r:embed="rId3"/>
          <a:stretch>
            <a:fillRect/>
          </a:stretch>
        </p:blipFill>
        <p:spPr>
          <a:xfrm>
            <a:off x="456154" y="1419622"/>
            <a:ext cx="8255000" cy="1041400"/>
          </a:xfrm>
          <a:prstGeom prst="rect">
            <a:avLst/>
          </a:prstGeom>
        </p:spPr>
      </p:pic>
      <p:pic>
        <p:nvPicPr>
          <p:cNvPr id="8" name="图片 7">
            <a:extLst>
              <a:ext uri="{FF2B5EF4-FFF2-40B4-BE49-F238E27FC236}">
                <a16:creationId xmlns:a16="http://schemas.microsoft.com/office/drawing/2014/main" id="{0ACD17E8-FF79-7044-87EE-3ACC2A6A742B}"/>
              </a:ext>
            </a:extLst>
          </p:cNvPr>
          <p:cNvPicPr>
            <a:picLocks noChangeAspect="1"/>
          </p:cNvPicPr>
          <p:nvPr/>
        </p:nvPicPr>
        <p:blipFill>
          <a:blip r:embed="rId4"/>
          <a:stretch>
            <a:fillRect/>
          </a:stretch>
        </p:blipFill>
        <p:spPr>
          <a:xfrm>
            <a:off x="456154" y="3456766"/>
            <a:ext cx="5334000" cy="774700"/>
          </a:xfrm>
          <a:prstGeom prst="rect">
            <a:avLst/>
          </a:prstGeom>
        </p:spPr>
      </p:pic>
    </p:spTree>
    <p:extLst>
      <p:ext uri="{BB962C8B-B14F-4D97-AF65-F5344CB8AC3E}">
        <p14:creationId xmlns:p14="http://schemas.microsoft.com/office/powerpoint/2010/main" val="350564338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zh-CN" altLang="en-US" sz="3200" b="1" dirty="0"/>
              <a:t>容器互联</a:t>
            </a:r>
          </a:p>
        </p:txBody>
      </p:sp>
      <p:sp>
        <p:nvSpPr>
          <p:cNvPr id="9" name="矩形 8">
            <a:extLst>
              <a:ext uri="{FF2B5EF4-FFF2-40B4-BE49-F238E27FC236}">
                <a16:creationId xmlns:a16="http://schemas.microsoft.com/office/drawing/2014/main" id="{3C95A439-7F0E-AD4E-B962-E6312754A26E}"/>
              </a:ext>
            </a:extLst>
          </p:cNvPr>
          <p:cNvSpPr/>
          <p:nvPr/>
        </p:nvSpPr>
        <p:spPr>
          <a:xfrm>
            <a:off x="350328" y="843558"/>
            <a:ext cx="8614159" cy="2000548"/>
          </a:xfrm>
          <a:prstGeom prst="rect">
            <a:avLst/>
          </a:prstGeom>
        </p:spPr>
        <p:txBody>
          <a:bodyPr wrap="square">
            <a:spAutoFit/>
          </a:bodyPr>
          <a:lstStyle/>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暴露端口 </a:t>
            </a:r>
            <a:r>
              <a:rPr lang="en-US" altLang="zh-CN" sz="3200" dirty="0">
                <a:latin typeface="Kaiti SC" panose="02010600040101010101" pitchFamily="2" charset="-122"/>
                <a:ea typeface="Kaiti SC" panose="02010600040101010101" pitchFamily="2" charset="-122"/>
              </a:rPr>
              <a:t>–expose</a:t>
            </a:r>
            <a:endParaRPr lang="en-US" altLang="zh-CN" sz="1400" dirty="0">
              <a:latin typeface="Kaiti SC" panose="02010600040101010101" pitchFamily="2" charset="-122"/>
              <a:ea typeface="Kaiti SC" panose="02010600040101010101" pitchFamily="2" charset="-122"/>
            </a:endParaRPr>
          </a:p>
          <a:p>
            <a:pPr marL="800100" lvl="1" indent="-342900">
              <a:buFont typeface="Wingdings" pitchFamily="2" charset="2"/>
              <a:buChar char="p"/>
            </a:pPr>
            <a:r>
              <a:rPr lang="en-US" altLang="zh-CN" sz="1400" dirty="0" err="1">
                <a:latin typeface="Kaiti SC" panose="02010600040101010101" pitchFamily="2" charset="-122"/>
                <a:ea typeface="Kaiti SC" panose="02010600040101010101" pitchFamily="2" charset="-122"/>
              </a:rPr>
              <a:t>sudo</a:t>
            </a:r>
            <a:r>
              <a:rPr lang="en-US" altLang="zh-CN" sz="1400" dirty="0">
                <a:latin typeface="Kaiti SC" panose="02010600040101010101" pitchFamily="2" charset="-122"/>
                <a:ea typeface="Kaiti SC" panose="02010600040101010101" pitchFamily="2" charset="-122"/>
              </a:rPr>
              <a:t> docker run -d --name </a:t>
            </a:r>
            <a:r>
              <a:rPr lang="en-US" altLang="zh-CN" sz="1400" dirty="0" err="1">
                <a:latin typeface="Kaiti SC" panose="02010600040101010101" pitchFamily="2" charset="-122"/>
                <a:ea typeface="Kaiti SC" panose="02010600040101010101" pitchFamily="2" charset="-122"/>
              </a:rPr>
              <a:t>mysql</a:t>
            </a:r>
            <a:r>
              <a:rPr lang="en-US" altLang="zh-CN" sz="1400" dirty="0">
                <a:latin typeface="Kaiti SC" panose="02010600040101010101" pitchFamily="2" charset="-122"/>
                <a:ea typeface="Kaiti SC" panose="02010600040101010101" pitchFamily="2" charset="-122"/>
              </a:rPr>
              <a:t> -e MYSQL_RANDOM_ROOT_PASSWORD=yes --expose 13306 --expose 23306 mysql:5.7 </a:t>
            </a:r>
            <a:br>
              <a:rPr lang="en-US" altLang="zh-CN" sz="1400" dirty="0">
                <a:latin typeface="Kaiti SC" panose="02010600040101010101" pitchFamily="2" charset="-122"/>
                <a:ea typeface="Kaiti SC" panose="02010600040101010101" pitchFamily="2" charset="-122"/>
              </a:rPr>
            </a:b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通过别名连接</a:t>
            </a:r>
            <a:r>
              <a:rPr lang="en" altLang="zh-CN" sz="3200" dirty="0">
                <a:latin typeface="Kaiti SC" panose="02010600040101010101" pitchFamily="2" charset="-122"/>
                <a:ea typeface="Kaiti SC" panose="02010600040101010101" pitchFamily="2" charset="-122"/>
              </a:rPr>
              <a:t>--link &lt;name&gt;:&lt;alias&gt;</a:t>
            </a:r>
          </a:p>
        </p:txBody>
      </p:sp>
      <p:pic>
        <p:nvPicPr>
          <p:cNvPr id="4" name="图片 3">
            <a:extLst>
              <a:ext uri="{FF2B5EF4-FFF2-40B4-BE49-F238E27FC236}">
                <a16:creationId xmlns:a16="http://schemas.microsoft.com/office/drawing/2014/main" id="{A6333040-9E54-994B-B052-55B599136679}"/>
              </a:ext>
            </a:extLst>
          </p:cNvPr>
          <p:cNvPicPr>
            <a:picLocks noChangeAspect="1"/>
          </p:cNvPicPr>
          <p:nvPr/>
        </p:nvPicPr>
        <p:blipFill>
          <a:blip r:embed="rId3"/>
          <a:stretch>
            <a:fillRect/>
          </a:stretch>
        </p:blipFill>
        <p:spPr>
          <a:xfrm>
            <a:off x="566229" y="3795886"/>
            <a:ext cx="6680200" cy="723900"/>
          </a:xfrm>
          <a:prstGeom prst="rect">
            <a:avLst/>
          </a:prstGeom>
        </p:spPr>
      </p:pic>
      <p:pic>
        <p:nvPicPr>
          <p:cNvPr id="5" name="图片 4">
            <a:extLst>
              <a:ext uri="{FF2B5EF4-FFF2-40B4-BE49-F238E27FC236}">
                <a16:creationId xmlns:a16="http://schemas.microsoft.com/office/drawing/2014/main" id="{6628F539-5C5C-9440-99BF-7B3F2D7762A6}"/>
              </a:ext>
            </a:extLst>
          </p:cNvPr>
          <p:cNvPicPr>
            <a:picLocks noChangeAspect="1"/>
          </p:cNvPicPr>
          <p:nvPr/>
        </p:nvPicPr>
        <p:blipFill>
          <a:blip r:embed="rId4"/>
          <a:stretch>
            <a:fillRect/>
          </a:stretch>
        </p:blipFill>
        <p:spPr>
          <a:xfrm>
            <a:off x="566229" y="2868984"/>
            <a:ext cx="7454900" cy="698500"/>
          </a:xfrm>
          <a:prstGeom prst="rect">
            <a:avLst/>
          </a:prstGeom>
        </p:spPr>
      </p:pic>
    </p:spTree>
    <p:extLst>
      <p:ext uri="{BB962C8B-B14F-4D97-AF65-F5344CB8AC3E}">
        <p14:creationId xmlns:p14="http://schemas.microsoft.com/office/powerpoint/2010/main" val="235095662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412000C-8A9C-5A4C-875A-E529E2CB0B1A}"/>
              </a:ext>
            </a:extLst>
          </p:cNvPr>
          <p:cNvPicPr>
            <a:picLocks noChangeAspect="1"/>
          </p:cNvPicPr>
          <p:nvPr/>
        </p:nvPicPr>
        <p:blipFill>
          <a:blip r:embed="rId3"/>
          <a:stretch>
            <a:fillRect/>
          </a:stretch>
        </p:blipFill>
        <p:spPr>
          <a:xfrm>
            <a:off x="560177" y="461815"/>
            <a:ext cx="7676852" cy="3232928"/>
          </a:xfrm>
          <a:prstGeom prst="rect">
            <a:avLst/>
          </a:prstGeom>
        </p:spPr>
      </p:pic>
      <p:sp>
        <p:nvSpPr>
          <p:cNvPr id="3" name="标题 2"/>
          <p:cNvSpPr>
            <a:spLocks noGrp="1"/>
          </p:cNvSpPr>
          <p:nvPr>
            <p:ph type="title"/>
          </p:nvPr>
        </p:nvSpPr>
        <p:spPr>
          <a:xfrm>
            <a:off x="350329" y="104950"/>
            <a:ext cx="7886700" cy="713730"/>
          </a:xfrm>
        </p:spPr>
        <p:txBody>
          <a:bodyPr>
            <a:normAutofit/>
          </a:bodyPr>
          <a:lstStyle/>
          <a:p>
            <a:r>
              <a:rPr lang="zh-CN" altLang="en-US" b="1" dirty="0"/>
              <a:t>端口映射</a:t>
            </a:r>
          </a:p>
        </p:txBody>
      </p:sp>
      <p:pic>
        <p:nvPicPr>
          <p:cNvPr id="4" name="图片 3">
            <a:extLst>
              <a:ext uri="{FF2B5EF4-FFF2-40B4-BE49-F238E27FC236}">
                <a16:creationId xmlns:a16="http://schemas.microsoft.com/office/drawing/2014/main" id="{3D798E4E-2251-DD4E-8DA2-B48A78CD3E2D}"/>
              </a:ext>
            </a:extLst>
          </p:cNvPr>
          <p:cNvPicPr>
            <a:picLocks noChangeAspect="1"/>
          </p:cNvPicPr>
          <p:nvPr/>
        </p:nvPicPr>
        <p:blipFill>
          <a:blip r:embed="rId4"/>
          <a:stretch>
            <a:fillRect/>
          </a:stretch>
        </p:blipFill>
        <p:spPr>
          <a:xfrm>
            <a:off x="1098550" y="3579862"/>
            <a:ext cx="6946900" cy="762000"/>
          </a:xfrm>
          <a:prstGeom prst="rect">
            <a:avLst/>
          </a:prstGeom>
        </p:spPr>
      </p:pic>
      <p:pic>
        <p:nvPicPr>
          <p:cNvPr id="5" name="图片 4">
            <a:extLst>
              <a:ext uri="{FF2B5EF4-FFF2-40B4-BE49-F238E27FC236}">
                <a16:creationId xmlns:a16="http://schemas.microsoft.com/office/drawing/2014/main" id="{95355011-8E6F-644B-8CAB-BD5D03B48AD1}"/>
              </a:ext>
            </a:extLst>
          </p:cNvPr>
          <p:cNvPicPr>
            <a:picLocks noChangeAspect="1"/>
          </p:cNvPicPr>
          <p:nvPr/>
        </p:nvPicPr>
        <p:blipFill>
          <a:blip r:embed="rId5"/>
          <a:stretch>
            <a:fillRect/>
          </a:stretch>
        </p:blipFill>
        <p:spPr>
          <a:xfrm>
            <a:off x="2520950" y="4176762"/>
            <a:ext cx="4102100" cy="330200"/>
          </a:xfrm>
          <a:prstGeom prst="rect">
            <a:avLst/>
          </a:prstGeom>
        </p:spPr>
      </p:pic>
    </p:spTree>
    <p:extLst>
      <p:ext uri="{BB962C8B-B14F-4D97-AF65-F5344CB8AC3E}">
        <p14:creationId xmlns:p14="http://schemas.microsoft.com/office/powerpoint/2010/main" val="60524625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en-US" altLang="zh-CN" sz="3200" b="1" dirty="0"/>
              <a:t>Docker</a:t>
            </a:r>
            <a:r>
              <a:rPr kumimoji="1" lang="zh-CN" altLang="en-US" sz="3200" b="1" dirty="0"/>
              <a:t> </a:t>
            </a:r>
            <a:r>
              <a:rPr kumimoji="1" lang="en-US" altLang="zh-CN" sz="3200" b="1" dirty="0"/>
              <a:t>Compose</a:t>
            </a:r>
            <a:endParaRPr kumimoji="1" lang="zh-CN" altLang="en-US" sz="3200" b="1" dirty="0"/>
          </a:p>
        </p:txBody>
      </p:sp>
      <p:pic>
        <p:nvPicPr>
          <p:cNvPr id="2" name="图片 1">
            <a:extLst>
              <a:ext uri="{FF2B5EF4-FFF2-40B4-BE49-F238E27FC236}">
                <a16:creationId xmlns:a16="http://schemas.microsoft.com/office/drawing/2014/main" id="{E9B14160-5666-0F47-906E-9552B010A265}"/>
              </a:ext>
            </a:extLst>
          </p:cNvPr>
          <p:cNvPicPr>
            <a:picLocks noChangeAspect="1"/>
          </p:cNvPicPr>
          <p:nvPr/>
        </p:nvPicPr>
        <p:blipFill>
          <a:blip r:embed="rId3"/>
          <a:stretch>
            <a:fillRect/>
          </a:stretch>
        </p:blipFill>
        <p:spPr>
          <a:xfrm>
            <a:off x="508000" y="787400"/>
            <a:ext cx="8128000" cy="3568700"/>
          </a:xfrm>
          <a:prstGeom prst="rect">
            <a:avLst/>
          </a:prstGeom>
        </p:spPr>
      </p:pic>
    </p:spTree>
    <p:extLst>
      <p:ext uri="{BB962C8B-B14F-4D97-AF65-F5344CB8AC3E}">
        <p14:creationId xmlns:p14="http://schemas.microsoft.com/office/powerpoint/2010/main" val="65930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lang="en" altLang="zh-CN" b="1" dirty="0"/>
              <a:t>Docker Compose </a:t>
            </a:r>
            <a:r>
              <a:rPr lang="zh-CN" altLang="en-US" b="1" dirty="0"/>
              <a:t>的基本使用逻辑</a:t>
            </a:r>
            <a:endParaRPr kumimoji="1" lang="zh-CN" altLang="en-US" sz="3200" b="1" dirty="0"/>
          </a:p>
        </p:txBody>
      </p:sp>
      <p:sp>
        <p:nvSpPr>
          <p:cNvPr id="9" name="矩形 8">
            <a:extLst>
              <a:ext uri="{FF2B5EF4-FFF2-40B4-BE49-F238E27FC236}">
                <a16:creationId xmlns:a16="http://schemas.microsoft.com/office/drawing/2014/main" id="{3C95A439-7F0E-AD4E-B962-E6312754A26E}"/>
              </a:ext>
            </a:extLst>
          </p:cNvPr>
          <p:cNvSpPr/>
          <p:nvPr/>
        </p:nvSpPr>
        <p:spPr>
          <a:xfrm>
            <a:off x="350328" y="843558"/>
            <a:ext cx="8614159" cy="3046988"/>
          </a:xfrm>
          <a:prstGeom prst="rect">
            <a:avLst/>
          </a:prstGeom>
        </p:spPr>
        <p:txBody>
          <a:bodyPr wrap="square">
            <a:spAutoFit/>
          </a:bodyPr>
          <a:lstStyle/>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编写容器所需镜像的 </a:t>
            </a:r>
            <a:r>
              <a:rPr lang="en" altLang="zh-CN" sz="3200" dirty="0" err="1">
                <a:latin typeface="Kaiti SC" panose="02010600040101010101" pitchFamily="2" charset="-122"/>
                <a:ea typeface="Kaiti SC" panose="02010600040101010101" pitchFamily="2" charset="-122"/>
              </a:rPr>
              <a:t>Dockerfile</a:t>
            </a:r>
            <a:r>
              <a:rPr lang="zh-CN" altLang="en" sz="3200" dirty="0">
                <a:latin typeface="Kaiti SC" panose="02010600040101010101" pitchFamily="2" charset="-122"/>
                <a:ea typeface="Kaiti SC" panose="02010600040101010101" pitchFamily="2" charset="-122"/>
              </a:rPr>
              <a:t>；</a:t>
            </a:r>
            <a:r>
              <a:rPr lang="en" altLang="zh-CN" sz="3200" dirty="0">
                <a:latin typeface="Kaiti SC" panose="02010600040101010101" pitchFamily="2" charset="-122"/>
                <a:ea typeface="Kaiti SC" panose="02010600040101010101" pitchFamily="2" charset="-122"/>
              </a:rPr>
              <a:t>( </a:t>
            </a:r>
            <a:r>
              <a:rPr lang="zh-CN" altLang="en-US" sz="3200" dirty="0">
                <a:latin typeface="Kaiti SC" panose="02010600040101010101" pitchFamily="2" charset="-122"/>
                <a:ea typeface="Kaiti SC" panose="02010600040101010101" pitchFamily="2" charset="-122"/>
              </a:rPr>
              <a:t>也可以使用现有的镜像 </a:t>
            </a:r>
            <a:r>
              <a:rPr lang="en-US" altLang="zh-CN" sz="3200" dirty="0">
                <a:latin typeface="Kaiti SC" panose="02010600040101010101" pitchFamily="2" charset="-122"/>
                <a:ea typeface="Kaiti SC" panose="02010600040101010101" pitchFamily="2" charset="-122"/>
              </a:rPr>
              <a:t>)</a:t>
            </a:r>
          </a:p>
          <a:p>
            <a:pPr marL="342900" indent="-342900">
              <a:buFont typeface="Wingdings" pitchFamily="2" charset="2"/>
              <a:buChar char="p"/>
            </a:pPr>
            <a:endParaRPr lang="en-US"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编写用于配置容器的 </a:t>
            </a:r>
            <a:r>
              <a:rPr lang="en" altLang="zh-CN" sz="3200" dirty="0">
                <a:latin typeface="Kaiti SC" panose="02010600040101010101" pitchFamily="2" charset="-122"/>
                <a:ea typeface="Kaiti SC" panose="02010600040101010101" pitchFamily="2" charset="-122"/>
              </a:rPr>
              <a:t>docker-</a:t>
            </a:r>
            <a:r>
              <a:rPr lang="en" altLang="zh-CN" sz="3200" dirty="0" err="1">
                <a:latin typeface="Kaiti SC" panose="02010600040101010101" pitchFamily="2" charset="-122"/>
                <a:ea typeface="Kaiti SC" panose="02010600040101010101" pitchFamily="2" charset="-122"/>
              </a:rPr>
              <a:t>compose.yml</a:t>
            </a:r>
            <a:endParaRPr lang="en"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endParaRPr lang="en" altLang="zh-CN"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使用 </a:t>
            </a:r>
            <a:r>
              <a:rPr lang="en-US" altLang="zh-CN" sz="3200" dirty="0">
                <a:latin typeface="Kaiti SC" panose="02010600040101010101" pitchFamily="2" charset="-122"/>
                <a:ea typeface="Kaiti SC" panose="02010600040101010101" pitchFamily="2" charset="-122"/>
              </a:rPr>
              <a:t>docker-compose </a:t>
            </a:r>
            <a:r>
              <a:rPr lang="zh-CN" altLang="en-US" sz="3200" dirty="0">
                <a:latin typeface="Kaiti SC" panose="02010600040101010101" pitchFamily="2" charset="-122"/>
                <a:ea typeface="Kaiti SC" panose="02010600040101010101" pitchFamily="2" charset="-122"/>
              </a:rPr>
              <a:t>命令启动应用</a:t>
            </a:r>
            <a:endParaRPr lang="en-US" altLang="zh-CN" sz="3200" dirty="0">
              <a:latin typeface="Kaiti SC" panose="02010600040101010101" pitchFamily="2" charset="-122"/>
              <a:ea typeface="Kaiti SC" panose="02010600040101010101" pitchFamily="2" charset="-122"/>
            </a:endParaRPr>
          </a:p>
        </p:txBody>
      </p:sp>
    </p:spTree>
    <p:extLst>
      <p:ext uri="{BB962C8B-B14F-4D97-AF65-F5344CB8AC3E}">
        <p14:creationId xmlns:p14="http://schemas.microsoft.com/office/powerpoint/2010/main" val="74462619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350329" y="104950"/>
            <a:ext cx="7886700" cy="713730"/>
          </a:xfrm>
        </p:spPr>
        <p:txBody>
          <a:bodyPr>
            <a:normAutofit/>
          </a:bodyPr>
          <a:lstStyle/>
          <a:p>
            <a:r>
              <a:rPr kumimoji="1" lang="en-US" altLang="zh-CN" sz="3200" b="1" dirty="0"/>
              <a:t>docker-</a:t>
            </a:r>
            <a:r>
              <a:rPr kumimoji="1" lang="en-US" altLang="zh-CN" sz="3200" b="1" dirty="0" err="1"/>
              <a:t>compose.yml</a:t>
            </a:r>
            <a:endParaRPr kumimoji="1" lang="zh-CN" altLang="en-US" sz="3200" b="1" dirty="0"/>
          </a:p>
        </p:txBody>
      </p:sp>
      <p:sp>
        <p:nvSpPr>
          <p:cNvPr id="9" name="矩形 8">
            <a:extLst>
              <a:ext uri="{FF2B5EF4-FFF2-40B4-BE49-F238E27FC236}">
                <a16:creationId xmlns:a16="http://schemas.microsoft.com/office/drawing/2014/main" id="{3C95A439-7F0E-AD4E-B962-E6312754A26E}"/>
              </a:ext>
            </a:extLst>
          </p:cNvPr>
          <p:cNvSpPr/>
          <p:nvPr/>
        </p:nvSpPr>
        <p:spPr>
          <a:xfrm>
            <a:off x="350329" y="699542"/>
            <a:ext cx="8614159" cy="4031873"/>
          </a:xfrm>
          <a:prstGeom prst="rect">
            <a:avLst/>
          </a:prstGeom>
        </p:spPr>
        <p:txBody>
          <a:bodyPr wrap="square">
            <a:spAutoFit/>
          </a:bodyPr>
          <a:lstStyle/>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定义服务</a:t>
            </a:r>
          </a:p>
          <a:p>
            <a:pPr marL="800100" lvl="1" indent="-342900">
              <a:buFont typeface="Wingdings" pitchFamily="2" charset="2"/>
              <a:buChar char="p"/>
            </a:pPr>
            <a:r>
              <a:rPr lang="zh-CN" altLang="en-US" sz="3200" dirty="0">
                <a:latin typeface="Kaiti SC" panose="02010600040101010101" pitchFamily="2" charset="-122"/>
                <a:ea typeface="Kaiti SC" panose="02010600040101010101" pitchFamily="2" charset="-122"/>
              </a:rPr>
              <a:t>指定镜像</a:t>
            </a:r>
            <a:endParaRPr lang="en-US" altLang="zh-CN" sz="3200" dirty="0">
              <a:latin typeface="Kaiti SC" panose="02010600040101010101" pitchFamily="2" charset="-122"/>
              <a:ea typeface="Kaiti SC" panose="02010600040101010101" pitchFamily="2" charset="-122"/>
            </a:endParaRPr>
          </a:p>
          <a:p>
            <a:pPr marL="1257300" lvl="2" indent="-342900">
              <a:buFont typeface="Wingdings" pitchFamily="2" charset="2"/>
              <a:buChar char="p"/>
            </a:pPr>
            <a:r>
              <a:rPr lang="en-US" altLang="zh-CN" sz="3200" dirty="0">
                <a:latin typeface="Kaiti SC" panose="02010600040101010101" pitchFamily="2" charset="-122"/>
                <a:ea typeface="Kaiti SC" panose="02010600040101010101" pitchFamily="2" charset="-122"/>
              </a:rPr>
              <a:t>image</a:t>
            </a:r>
          </a:p>
          <a:p>
            <a:pPr marL="1257300" lvl="2" indent="-342900">
              <a:buFont typeface="Wingdings" pitchFamily="2" charset="2"/>
              <a:buChar char="p"/>
            </a:pPr>
            <a:r>
              <a:rPr lang="en-US" altLang="zh-CN" sz="3200" dirty="0">
                <a:latin typeface="Kaiti SC" panose="02010600040101010101" pitchFamily="2" charset="-122"/>
                <a:ea typeface="Kaiti SC" panose="02010600040101010101" pitchFamily="2" charset="-122"/>
              </a:rPr>
              <a:t>docker</a:t>
            </a:r>
            <a:r>
              <a:rPr lang="zh-CN" altLang="en-US" sz="3200" dirty="0">
                <a:latin typeface="Kaiti SC" panose="02010600040101010101" pitchFamily="2" charset="-122"/>
                <a:ea typeface="Kaiti SC" panose="02010600040101010101" pitchFamily="2" charset="-122"/>
              </a:rPr>
              <a:t> </a:t>
            </a:r>
            <a:r>
              <a:rPr lang="en-US" altLang="zh-CN" sz="3200" dirty="0">
                <a:latin typeface="Kaiti SC" panose="02010600040101010101" pitchFamily="2" charset="-122"/>
                <a:ea typeface="Kaiti SC" panose="02010600040101010101" pitchFamily="2" charset="-122"/>
              </a:rPr>
              <a:t>build</a:t>
            </a:r>
            <a:endParaRPr lang="zh-CN" altLang="en-US" sz="3200" dirty="0">
              <a:latin typeface="Kaiti SC" panose="02010600040101010101" pitchFamily="2" charset="-122"/>
              <a:ea typeface="Kaiti SC" panose="02010600040101010101" pitchFamily="2" charset="-122"/>
            </a:endParaRPr>
          </a:p>
          <a:p>
            <a:pPr marL="800100" lvl="1" indent="-342900">
              <a:buFont typeface="Wingdings" pitchFamily="2" charset="2"/>
              <a:buChar char="p"/>
            </a:pPr>
            <a:r>
              <a:rPr lang="zh-CN" altLang="en-US" sz="3200" dirty="0">
                <a:latin typeface="Kaiti SC" panose="02010600040101010101" pitchFamily="2" charset="-122"/>
                <a:ea typeface="Kaiti SC" panose="02010600040101010101" pitchFamily="2" charset="-122"/>
              </a:rPr>
              <a:t>依赖声明</a:t>
            </a:r>
            <a:r>
              <a:rPr lang="en-US" altLang="zh-CN" sz="3200" dirty="0">
                <a:latin typeface="Kaiti SC" panose="02010600040101010101" pitchFamily="2" charset="-122"/>
                <a:ea typeface="Kaiti SC" panose="02010600040101010101" pitchFamily="2" charset="-122"/>
              </a:rPr>
              <a:t> depends-on</a:t>
            </a:r>
            <a:endParaRPr lang="zh-CN" altLang="en-US"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文件挂载 </a:t>
            </a:r>
            <a:r>
              <a:rPr lang="en-US" altLang="zh-CN" sz="3200" dirty="0">
                <a:latin typeface="Kaiti SC" panose="02010600040101010101" pitchFamily="2" charset="-122"/>
                <a:ea typeface="Kaiti SC" panose="02010600040101010101" pitchFamily="2" charset="-122"/>
              </a:rPr>
              <a:t>-v</a:t>
            </a:r>
            <a:endParaRPr lang="zh-CN" altLang="en-US" sz="3200" dirty="0">
              <a:latin typeface="Kaiti SC" panose="02010600040101010101" pitchFamily="2" charset="-122"/>
              <a:ea typeface="Kaiti SC" panose="02010600040101010101" pitchFamily="2" charset="-122"/>
            </a:endParaRPr>
          </a:p>
          <a:p>
            <a:pPr marL="342900" indent="-342900">
              <a:buFont typeface="Wingdings" pitchFamily="2" charset="2"/>
              <a:buChar char="p"/>
            </a:pPr>
            <a:r>
              <a:rPr lang="zh-CN" altLang="en-US" sz="3200" dirty="0">
                <a:latin typeface="Kaiti SC" panose="02010600040101010101" pitchFamily="2" charset="-122"/>
                <a:ea typeface="Kaiti SC" panose="02010600040101010101" pitchFamily="2" charset="-122"/>
              </a:rPr>
              <a:t>配置网络</a:t>
            </a:r>
          </a:p>
          <a:p>
            <a:pPr marL="800100" lvl="1" indent="-342900">
              <a:buFont typeface="Wingdings" pitchFamily="2" charset="2"/>
              <a:buChar char="p"/>
            </a:pPr>
            <a:r>
              <a:rPr lang="zh-CN" altLang="en-US" sz="3200" dirty="0">
                <a:latin typeface="Kaiti SC" panose="02010600040101010101" pitchFamily="2" charset="-122"/>
                <a:ea typeface="Kaiti SC" panose="02010600040101010101" pitchFamily="2" charset="-122"/>
              </a:rPr>
              <a:t>端口映射</a:t>
            </a:r>
            <a:endParaRPr lang="en-US" altLang="zh-CN" sz="3200" dirty="0">
              <a:latin typeface="Kaiti SC" panose="02010600040101010101" pitchFamily="2" charset="-122"/>
              <a:ea typeface="Kaiti SC" panose="02010600040101010101" pitchFamily="2" charset="-122"/>
            </a:endParaRPr>
          </a:p>
        </p:txBody>
      </p:sp>
      <p:pic>
        <p:nvPicPr>
          <p:cNvPr id="2" name="图片 1">
            <a:extLst>
              <a:ext uri="{FF2B5EF4-FFF2-40B4-BE49-F238E27FC236}">
                <a16:creationId xmlns:a16="http://schemas.microsoft.com/office/drawing/2014/main" id="{C82EF8D9-BA4C-EB48-ACD7-4737D5ED815F}"/>
              </a:ext>
            </a:extLst>
          </p:cNvPr>
          <p:cNvPicPr>
            <a:picLocks noChangeAspect="1"/>
          </p:cNvPicPr>
          <p:nvPr/>
        </p:nvPicPr>
        <p:blipFill>
          <a:blip r:embed="rId3"/>
          <a:stretch>
            <a:fillRect/>
          </a:stretch>
        </p:blipFill>
        <p:spPr>
          <a:xfrm>
            <a:off x="5466241" y="-31994"/>
            <a:ext cx="3676615" cy="5143500"/>
          </a:xfrm>
          <a:prstGeom prst="rect">
            <a:avLst/>
          </a:prstGeom>
        </p:spPr>
      </p:pic>
    </p:spTree>
    <p:extLst>
      <p:ext uri="{BB962C8B-B14F-4D97-AF65-F5344CB8AC3E}">
        <p14:creationId xmlns:p14="http://schemas.microsoft.com/office/powerpoint/2010/main" val="2542899864"/>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13581</TotalTime>
  <Words>3585</Words>
  <Application>Microsoft Macintosh PowerPoint</Application>
  <PresentationFormat>全屏显示(16:9)</PresentationFormat>
  <Paragraphs>152</Paragraphs>
  <Slides>12</Slides>
  <Notes>10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DengXian</vt:lpstr>
      <vt:lpstr>STKaiti</vt:lpstr>
      <vt:lpstr>Microsoft YaHei</vt:lpstr>
      <vt:lpstr>字魂35号-经典雅黑</vt:lpstr>
      <vt:lpstr>Kaiti SC</vt:lpstr>
      <vt:lpstr>Arial</vt:lpstr>
      <vt:lpstr>Calibri</vt:lpstr>
      <vt:lpstr>Wingdings</vt:lpstr>
      <vt:lpstr>Office 主题</vt:lpstr>
      <vt:lpstr>PowerPoint 演示文稿</vt:lpstr>
      <vt:lpstr>容器网络</vt:lpstr>
      <vt:lpstr>Docker网络</vt:lpstr>
      <vt:lpstr>容器互联</vt:lpstr>
      <vt:lpstr>容器互联</vt:lpstr>
      <vt:lpstr>端口映射</vt:lpstr>
      <vt:lpstr>Docker Compose</vt:lpstr>
      <vt:lpstr>Docker Compose 的基本使用逻辑</vt:lpstr>
      <vt:lpstr>docker-compose.yml</vt:lpstr>
      <vt:lpstr>常用命令</vt:lpstr>
      <vt:lpstr>常用命令</vt:lpstr>
      <vt:lpstr>实践任务（小组）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test</dc:creator>
  <cp:lastModifiedBy>Microsoft Office User</cp:lastModifiedBy>
  <cp:revision>850</cp:revision>
  <dcterms:created xsi:type="dcterms:W3CDTF">2015-10-21T05:03:00Z</dcterms:created>
  <dcterms:modified xsi:type="dcterms:W3CDTF">2021-03-16T13:33:41Z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2052-10.1.0.5457</vt:lpwstr>
  </property>
</Properties>
</file>